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59"/>
  </p:notesMasterIdLst>
  <p:sldIdLst>
    <p:sldId id="256" r:id="rId2"/>
    <p:sldId id="492" r:id="rId3"/>
    <p:sldId id="515" r:id="rId4"/>
    <p:sldId id="516" r:id="rId5"/>
    <p:sldId id="493" r:id="rId6"/>
    <p:sldId id="499" r:id="rId7"/>
    <p:sldId id="500" r:id="rId8"/>
    <p:sldId id="501" r:id="rId9"/>
    <p:sldId id="502" r:id="rId10"/>
    <p:sldId id="503" r:id="rId11"/>
    <p:sldId id="496" r:id="rId12"/>
    <p:sldId id="497" r:id="rId13"/>
    <p:sldId id="504" r:id="rId14"/>
    <p:sldId id="498" r:id="rId15"/>
    <p:sldId id="505" r:id="rId16"/>
    <p:sldId id="506" r:id="rId17"/>
    <p:sldId id="507" r:id="rId18"/>
    <p:sldId id="508" r:id="rId19"/>
    <p:sldId id="510" r:id="rId20"/>
    <p:sldId id="517" r:id="rId21"/>
    <p:sldId id="518" r:id="rId22"/>
    <p:sldId id="559" r:id="rId23"/>
    <p:sldId id="560" r:id="rId24"/>
    <p:sldId id="512" r:id="rId25"/>
    <p:sldId id="513" r:id="rId26"/>
    <p:sldId id="519" r:id="rId27"/>
    <p:sldId id="561" r:id="rId28"/>
    <p:sldId id="514" r:id="rId29"/>
    <p:sldId id="520" r:id="rId30"/>
    <p:sldId id="521" r:id="rId31"/>
    <p:sldId id="522" r:id="rId32"/>
    <p:sldId id="523" r:id="rId33"/>
    <p:sldId id="526" r:id="rId34"/>
    <p:sldId id="527" r:id="rId35"/>
    <p:sldId id="524" r:id="rId36"/>
    <p:sldId id="530" r:id="rId37"/>
    <p:sldId id="531" r:id="rId38"/>
    <p:sldId id="532" r:id="rId39"/>
    <p:sldId id="533" r:id="rId40"/>
    <p:sldId id="534" r:id="rId41"/>
    <p:sldId id="538" r:id="rId42"/>
    <p:sldId id="562" r:id="rId43"/>
    <p:sldId id="539" r:id="rId44"/>
    <p:sldId id="535" r:id="rId45"/>
    <p:sldId id="536" r:id="rId46"/>
    <p:sldId id="563" r:id="rId47"/>
    <p:sldId id="565" r:id="rId48"/>
    <p:sldId id="537" r:id="rId49"/>
    <p:sldId id="547" r:id="rId50"/>
    <p:sldId id="549" r:id="rId51"/>
    <p:sldId id="550" r:id="rId52"/>
    <p:sldId id="551" r:id="rId53"/>
    <p:sldId id="552" r:id="rId54"/>
    <p:sldId id="554" r:id="rId55"/>
    <p:sldId id="336" r:id="rId56"/>
    <p:sldId id="566" r:id="rId57"/>
    <p:sldId id="567" r:id="rId58"/>
  </p:sldIdLst>
  <p:sldSz cx="9144000" cy="6858000" type="screen4x3"/>
  <p:notesSz cx="6858000" cy="9144000"/>
  <p:defaultTextStyle>
    <a:defPPr>
      <a:defRPr lang="en-US"/>
    </a:defPPr>
    <a:lvl1pPr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1pPr>
    <a:lvl2pPr marL="4572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2pPr>
    <a:lvl3pPr marL="9144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3pPr>
    <a:lvl4pPr marL="13716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4pPr>
    <a:lvl5pPr marL="1828800" algn="l" defTabSz="457200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Calibri" pitchFamily="34" charset="0"/>
        <a:ea typeface="ＭＳ Ｐゴシック" pitchFamily="34" charset="-128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00FF"/>
    <a:srgbClr val="008000"/>
    <a:srgbClr val="FF0000"/>
    <a:srgbClr val="FFCC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8EC20E35-A176-4012-BC5E-935CFFF8708E}" styleName="Medium Style 3">
    <a:wholeTbl>
      <a:tcTxStyle>
        <a:fontRef idx="minor"/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7E9639D4-E3E2-4D34-9284-5A2195B3D0D7}" styleName="Light Style 2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  <a:top>
            <a:lnRef idx="1">
              <a:schemeClr val="tx1"/>
            </a:lnRef>
          </a:top>
          <a:bottom>
            <a:lnRef idx="1">
              <a:schemeClr val="tx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tx1"/>
            </a:lnRef>
          </a:top>
          <a:bottom>
            <a:lnRef idx="1">
              <a:schemeClr val="tx1"/>
            </a:lnRef>
          </a:bottom>
        </a:tcBdr>
      </a:tcStyle>
    </a:band1H>
    <a:band1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1V>
    <a:band2V>
      <a:tcStyle>
        <a:tcBdr>
          <a:left>
            <a:lnRef idx="1">
              <a:schemeClr val="tx1"/>
            </a:lnRef>
          </a:left>
          <a:right>
            <a:lnRef idx="1">
              <a:schemeClr val="tx1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tx1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tx1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346" autoAdjust="0"/>
    <p:restoredTop sz="91079" autoAdjust="0"/>
  </p:normalViewPr>
  <p:slideViewPr>
    <p:cSldViewPr snapToGrid="0" snapToObjects="1">
      <p:cViewPr>
        <p:scale>
          <a:sx n="79" d="100"/>
          <a:sy n="79" d="100"/>
        </p:scale>
        <p:origin x="-1626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61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6B8FED3-42A5-488D-ABC7-CC9878B4F230}" type="datetimeFigureOut">
              <a:rPr lang="en-US" smtClean="0"/>
              <a:t>2/11/2016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9F3C278-C5C8-4141-B4C9-0F4F11513EDB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4635880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124174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CD87FDC-F33B-42CA-B0D5-BB2088678029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32793184"/>
      </p:ext>
    </p:extLst>
  </p:cSld>
  <p:clrMapOvr>
    <a:masterClrMapping/>
  </p:clrMapOvr>
  <p:timing>
    <p:tnLst>
      <p:par>
        <p:cTn id="1" dur="indefinite" restart="never" nodeType="tmRoot"/>
      </p:par>
    </p:tnLst>
  </p:timing>
  <p:hf sldNum="0" hdr="0" ftr="0" dt="0"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7102AC0C-AAB7-4556-B321-32F18A07FB48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EA02DF-A48C-49ED-8C61-3398E80BA2D3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386067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A54CC350-2337-42A5-A627-9A14F3818F8F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7949FC7-73B0-4847-87E9-496A4FA7CB2F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73311744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826364"/>
            <a:ext cx="8229600" cy="11430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229600" cy="4156799"/>
          </a:xfrm>
        </p:spPr>
        <p:txBody>
          <a:bodyPr/>
          <a:lstStyle/>
          <a:p>
            <a:pPr lvl="0"/>
            <a:r>
              <a:rPr lang="en-US" dirty="0" smtClean="0"/>
              <a:t>Click to edit Master text styles</a:t>
            </a:r>
          </a:p>
          <a:p>
            <a:pPr lvl="1"/>
            <a:r>
              <a:rPr lang="en-US" dirty="0" smtClean="0"/>
              <a:t>Second level</a:t>
            </a:r>
          </a:p>
          <a:p>
            <a:pPr lvl="2"/>
            <a:r>
              <a:rPr lang="en-US" dirty="0" smtClean="0"/>
              <a:t>Third level</a:t>
            </a:r>
          </a:p>
          <a:p>
            <a:pPr lvl="3"/>
            <a:r>
              <a:rPr lang="en-US" dirty="0" smtClean="0"/>
              <a:t>Fourth level</a:t>
            </a:r>
          </a:p>
          <a:p>
            <a:pPr lvl="4"/>
            <a:r>
              <a:rPr lang="en-US" dirty="0" smtClean="0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1081143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404BD59F-FD83-4DAA-B95A-B54969432AB9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2200" b="1"/>
            </a:lvl1pPr>
          </a:lstStyle>
          <a:p>
            <a:fld id="{D9BA9C6D-FA02-438E-B37E-110BEE5292AE}" type="slidenum">
              <a:rPr lang="en-US" altLang="en-US" smtClean="0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061750036"/>
      </p:ext>
    </p:extLst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941F977-4EA1-4AB5-B919-265903CFB00E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228E474-F0CE-4B50-96D0-7A630F4250D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3310555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279E563F-8030-4701-9613-0361744EBF8E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0C9333B-4FC6-4CB9-95EF-E8A858B27039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1318667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8CFB6623-9AB7-4D55-9E01-E86212C66FE0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611DB4E0-B555-42CC-A941-D8C132C96A7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4885439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C9FFB400-9DDE-42E2-BCA1-2936932D941E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45C8F0-2C97-459A-9B3E-BF7C81A8C10C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2505819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B9B14062-4C28-4CAA-819B-7F05D3DE3090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0236662E-FF7F-484D-B77C-BC786E3FCFDA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198486577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EF6F51A3-837D-41D1-A6F1-EA234A763E78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55D028E0-0710-41D8-86F3-ACD88DEA6211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097757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 rtlCol="0">
            <a:normAutofit/>
          </a:bodyPr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CDAF465-6543-4E77-B168-2E9DEAE05F9F}" type="datetime1">
              <a:rPr lang="en-US" altLang="en-US" smtClean="0"/>
              <a:t>2/11/2016</a:t>
            </a:fld>
            <a:endParaRPr lang="en-US" alt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/>
          <a:lstStyle>
            <a:lvl1pPr fontAlgn="auto">
              <a:spcBef>
                <a:spcPts val="0"/>
              </a:spcBef>
              <a:spcAft>
                <a:spcPts val="0"/>
              </a:spcAft>
              <a:defRPr>
                <a:latin typeface="+mn-lt"/>
                <a:ea typeface="+mn-ea"/>
              </a:defRPr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/>
            </a:lvl1pPr>
          </a:lstStyle>
          <a:p>
            <a:fld id="{D213C820-1D5D-4BBC-897C-C681EA1028B0}" type="slidenum">
              <a:rPr lang="en-US" altLang="en-US"/>
              <a:pPr/>
              <a:t>‹#›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7170129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emf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Title Placeholder 1"/>
          <p:cNvSpPr>
            <a:spLocks noGrp="1"/>
          </p:cNvSpPr>
          <p:nvPr>
            <p:ph type="title"/>
          </p:nvPr>
        </p:nvSpPr>
        <p:spPr bwMode="auto">
          <a:xfrm>
            <a:off x="457200" y="1158875"/>
            <a:ext cx="8229600" cy="1143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title style</a:t>
            </a:r>
          </a:p>
        </p:txBody>
      </p:sp>
      <p:sp>
        <p:nvSpPr>
          <p:cNvPr id="1027" name="Text Placeholder 2"/>
          <p:cNvSpPr>
            <a:spLocks noGrp="1"/>
          </p:cNvSpPr>
          <p:nvPr>
            <p:ph type="body" idx="1"/>
          </p:nvPr>
        </p:nvSpPr>
        <p:spPr bwMode="auto">
          <a:xfrm>
            <a:off x="457200" y="2452688"/>
            <a:ext cx="8229600" cy="36734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altLang="en-US" smtClean="0"/>
              <a:t>Click to edit Master text styles</a:t>
            </a:r>
          </a:p>
          <a:p>
            <a:pPr lvl="1"/>
            <a:r>
              <a:rPr lang="en-US" altLang="en-US" smtClean="0"/>
              <a:t>Second level</a:t>
            </a:r>
          </a:p>
          <a:p>
            <a:pPr lvl="2"/>
            <a:r>
              <a:rPr lang="en-US" altLang="en-US" smtClean="0"/>
              <a:t>Third level</a:t>
            </a:r>
          </a:p>
          <a:p>
            <a:pPr lvl="3"/>
            <a:r>
              <a:rPr lang="en-US" altLang="en-US" smtClean="0"/>
              <a:t>Fourth level</a:t>
            </a:r>
          </a:p>
          <a:p>
            <a:pPr lvl="4"/>
            <a:r>
              <a:rPr lang="en-US" altLang="en-US" smtClean="0"/>
              <a:t>Fifth level</a:t>
            </a:r>
          </a:p>
        </p:txBody>
      </p:sp>
      <p:sp>
        <p:nvSpPr>
          <p:cNvPr id="8" name="Rectangle 7"/>
          <p:cNvSpPr/>
          <p:nvPr userDrawn="1"/>
        </p:nvSpPr>
        <p:spPr>
          <a:xfrm>
            <a:off x="0" y="6569075"/>
            <a:ext cx="9144000" cy="288925"/>
          </a:xfrm>
          <a:prstGeom prst="rect">
            <a:avLst/>
          </a:prstGeom>
          <a:solidFill>
            <a:srgbClr val="FFCC00"/>
          </a:solidFill>
          <a:ln>
            <a:noFill/>
          </a:ln>
          <a:effectLst/>
        </p:spPr>
        <p:style>
          <a:lnRef idx="1">
            <a:schemeClr val="accent6"/>
          </a:lnRef>
          <a:fillRef idx="3">
            <a:schemeClr val="accent6"/>
          </a:fillRef>
          <a:effectRef idx="2">
            <a:schemeClr val="accent6"/>
          </a:effectRef>
          <a:fontRef idx="minor">
            <a:schemeClr val="lt1"/>
          </a:fontRef>
        </p:style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/>
          </a:p>
        </p:txBody>
      </p:sp>
      <p:sp>
        <p:nvSpPr>
          <p:cNvPr id="9" name="Rectangle 8"/>
          <p:cNvSpPr>
            <a:spLocks noChangeArrowheads="1"/>
          </p:cNvSpPr>
          <p:nvPr userDrawn="1"/>
        </p:nvSpPr>
        <p:spPr bwMode="auto">
          <a:xfrm>
            <a:off x="0" y="0"/>
            <a:ext cx="9144000" cy="831850"/>
          </a:xfrm>
          <a:prstGeom prst="rect">
            <a:avLst/>
          </a:prstGeom>
          <a:solidFill>
            <a:schemeClr val="tx1"/>
          </a:solidFill>
          <a:ln>
            <a:noFill/>
          </a:ln>
          <a:effectLst>
            <a:outerShdw blurRad="40000" dist="23000" dir="5400000" rotWithShape="0">
              <a:srgbClr val="808080">
                <a:alpha val="34999"/>
              </a:srgbClr>
            </a:outerShdw>
          </a:effectLst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anchor="ctr"/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endParaRPr lang="en-US">
              <a:solidFill>
                <a:schemeClr val="lt1"/>
              </a:solidFill>
              <a:latin typeface="+mn-lt"/>
              <a:ea typeface="+mn-ea"/>
            </a:endParaRPr>
          </a:p>
        </p:txBody>
      </p:sp>
      <p:pic>
        <p:nvPicPr>
          <p:cNvPr id="1030" name="Picture 9" descr="UMBClogo_offset_cmyk-W.eps"/>
          <p:cNvPicPr>
            <a:picLocks noChangeAspect="1"/>
          </p:cNvPicPr>
          <p:nvPr userDrawn="1"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8275" y="127000"/>
            <a:ext cx="3316288" cy="604838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1031" name="TextBox 10"/>
          <p:cNvSpPr txBox="1">
            <a:spLocks noChangeArrowheads="1"/>
          </p:cNvSpPr>
          <p:nvPr userDrawn="1"/>
        </p:nvSpPr>
        <p:spPr bwMode="auto">
          <a:xfrm>
            <a:off x="7181850" y="6542088"/>
            <a:ext cx="1822450" cy="3079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1pPr>
            <a:lvl2pPr marL="742950" indent="-28575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2pPr>
            <a:lvl3pPr marL="11430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3pPr>
            <a:lvl4pPr marL="16002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4pPr>
            <a:lvl5pPr marL="2057400" indent="-228600"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5pPr>
            <a:lvl6pPr marL="25146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6pPr>
            <a:lvl7pPr marL="29718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7pPr>
            <a:lvl8pPr marL="34290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8pPr>
            <a:lvl9pPr marL="3886200" indent="-228600" defTabSz="457200" fontAlgn="base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Calibri" pitchFamily="34" charset="0"/>
                <a:ea typeface="ＭＳ Ｐゴシック" pitchFamily="34" charset="-128"/>
              </a:defRPr>
            </a:lvl9pPr>
          </a:lstStyle>
          <a:p>
            <a:pPr algn="r"/>
            <a:r>
              <a:rPr lang="en-US" altLang="en-US" sz="1400">
                <a:latin typeface="Arial" pitchFamily="34" charset="0"/>
              </a:rPr>
              <a:t>www.umbc.edu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1" r:id="rId1"/>
    <p:sldLayoutId id="2147483672" r:id="rId2"/>
    <p:sldLayoutId id="2147483673" r:id="rId3"/>
    <p:sldLayoutId id="2147483674" r:id="rId4"/>
    <p:sldLayoutId id="2147483675" r:id="rId5"/>
    <p:sldLayoutId id="2147483676" r:id="rId6"/>
    <p:sldLayoutId id="2147483677" r:id="rId7"/>
    <p:sldLayoutId id="2147483678" r:id="rId8"/>
    <p:sldLayoutId id="2147483679" r:id="rId9"/>
    <p:sldLayoutId id="2147483680" r:id="rId10"/>
    <p:sldLayoutId id="2147483681" r:id="rId11"/>
  </p:sldLayoutIdLst>
  <p:timing>
    <p:tnLst>
      <p:par>
        <p:cTn id="1" dur="indefinite" restart="never" nodeType="tmRoot"/>
      </p:par>
    </p:tnLst>
  </p:timing>
  <p:hf hdr="0" ftr="0" dt="0"/>
  <p:txStyles>
    <p:titleStyle>
      <a:lvl1pPr algn="ctr" defTabSz="457200" rtl="0" fontAlgn="base">
        <a:spcBef>
          <a:spcPct val="0"/>
        </a:spcBef>
        <a:spcAft>
          <a:spcPct val="0"/>
        </a:spcAft>
        <a:defRPr sz="4400" kern="1200">
          <a:solidFill>
            <a:schemeClr val="tx1"/>
          </a:solidFill>
          <a:latin typeface="+mj-lt"/>
          <a:ea typeface="ＭＳ Ｐゴシック" pitchFamily="34" charset="-128"/>
          <a:cs typeface="+mj-cs"/>
        </a:defRPr>
      </a:lvl1pPr>
      <a:lvl2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2pPr>
      <a:lvl3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3pPr>
      <a:lvl4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4pPr>
      <a:lvl5pPr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5pPr>
      <a:lvl6pPr marL="4572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6pPr>
      <a:lvl7pPr marL="9144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7pPr>
      <a:lvl8pPr marL="13716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8pPr>
      <a:lvl9pPr marL="1828800" algn="ctr" defTabSz="457200" rtl="0" fontAlgn="base">
        <a:spcBef>
          <a:spcPct val="0"/>
        </a:spcBef>
        <a:spcAft>
          <a:spcPct val="0"/>
        </a:spcAft>
        <a:defRPr sz="4400">
          <a:solidFill>
            <a:schemeClr val="tx1"/>
          </a:solidFill>
          <a:latin typeface="Calibri" pitchFamily="34" charset="0"/>
          <a:ea typeface="ＭＳ Ｐゴシック" pitchFamily="34" charset="-128"/>
        </a:defRPr>
      </a:lvl9pPr>
    </p:titleStyle>
    <p:bodyStyle>
      <a:lvl1pPr marL="342900" indent="-3429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1pPr>
      <a:lvl2pPr marL="742950" indent="-28575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2pPr>
      <a:lvl3pPr marL="11430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3pPr>
      <a:lvl4pPr marL="16002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4pPr>
      <a:lvl5pPr marL="2057400" indent="-228600" algn="l" defTabSz="457200" rtl="0" fontAlgn="base">
        <a:spcBef>
          <a:spcPct val="20000"/>
        </a:spcBef>
        <a:spcAft>
          <a:spcPct val="0"/>
        </a:spcAft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ＭＳ Ｐゴシック" pitchFamily="34" charset="-128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3" name="Titl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altLang="en-US" dirty="0" smtClean="0"/>
              <a:t>CMSC201</a:t>
            </a:r>
            <a:br>
              <a:rPr lang="en-US" altLang="en-US" dirty="0" smtClean="0"/>
            </a:br>
            <a:r>
              <a:rPr lang="en-US" altLang="en-US" dirty="0" smtClean="0"/>
              <a:t> Computer Science I for Majors</a:t>
            </a:r>
            <a:r>
              <a:rPr lang="en-US" altLang="en-US" sz="4000" dirty="0" smtClean="0"/>
              <a:t/>
            </a:r>
            <a:br>
              <a:rPr lang="en-US" altLang="en-US" sz="4000" dirty="0" smtClean="0"/>
            </a:br>
            <a:r>
              <a:rPr lang="en-US" altLang="en-US" sz="2400" dirty="0" smtClean="0"/>
              <a:t/>
            </a:r>
            <a:br>
              <a:rPr lang="en-US" altLang="en-US" sz="2400" dirty="0" smtClean="0"/>
            </a:br>
            <a:r>
              <a:rPr lang="en-US" altLang="en-US" sz="4000" dirty="0" smtClean="0"/>
              <a:t>Lecture 05 – </a:t>
            </a:r>
            <a:r>
              <a:rPr lang="en-US" altLang="en-US" sz="4000" dirty="0"/>
              <a:t>Comparison Operators and Boolean (Logical) Operators</a:t>
            </a:r>
            <a:endParaRPr lang="en-US" altLang="en-US" sz="4000" dirty="0" smtClean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/>
        <p:txBody>
          <a:bodyPr rtlCol="0">
            <a:normAutofit/>
          </a:bodyPr>
          <a:lstStyle/>
          <a:p>
            <a:pPr fontAlgn="auto">
              <a:spcAft>
                <a:spcPts val="0"/>
              </a:spcAft>
              <a:buFont typeface="Arial"/>
              <a:buNone/>
              <a:defRPr/>
            </a:pPr>
            <a:endParaRPr lang="en-US" dirty="0" smtClean="0">
              <a:ea typeface="+mn-ea"/>
            </a:endParaRP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Katherine Gibson</a:t>
            </a:r>
          </a:p>
          <a:p>
            <a:pPr fontAlgn="auto">
              <a:spcAft>
                <a:spcPts val="0"/>
              </a:spcAft>
              <a:buFont typeface="Arial"/>
              <a:buNone/>
              <a:defRPr/>
            </a:pPr>
            <a:r>
              <a:rPr lang="en-US" dirty="0" smtClean="0">
                <a:ea typeface="+mn-ea"/>
              </a:rPr>
              <a:t>Prof. Jeremy Dixon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-12032" y="6524764"/>
            <a:ext cx="616016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 smtClean="0"/>
              <a:t>Based on slides by Shawn </a:t>
            </a:r>
            <a:r>
              <a:rPr lang="en-US" dirty="0" err="1" smtClean="0"/>
              <a:t>Lupoli</a:t>
            </a:r>
            <a:r>
              <a:rPr lang="en-US" dirty="0" smtClean="0"/>
              <a:t> and Max </a:t>
            </a:r>
            <a:r>
              <a:rPr lang="en-US" dirty="0" err="1"/>
              <a:t>Morawski</a:t>
            </a:r>
            <a:r>
              <a:rPr lang="en-US" dirty="0"/>
              <a:t> at </a:t>
            </a:r>
            <a:r>
              <a:rPr lang="en-US" dirty="0" smtClean="0"/>
              <a:t>UMBC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Review:</a:t>
            </a:r>
            <a:br>
              <a:rPr lang="en-US" dirty="0" smtClean="0"/>
            </a:br>
            <a:r>
              <a:rPr lang="en-US" dirty="0" smtClean="0"/>
              <a:t>Control Structures &amp; Operators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4294967295"/>
          </p:nvPr>
        </p:nvSpPr>
        <p:spPr>
          <a:xfrm>
            <a:off x="0" y="6356350"/>
            <a:ext cx="2133600" cy="365125"/>
          </a:xfrm>
          <a:prstGeom prst="rect">
            <a:avLst/>
          </a:prstGeom>
        </p:spPr>
        <p:txBody>
          <a:bodyPr/>
          <a:lstStyle/>
          <a:p>
            <a:fld id="{D9BA9C6D-FA02-438E-B37E-110BEE5292AE}" type="slidenum">
              <a:rPr lang="en-US" altLang="en-US" smtClean="0"/>
              <a:pPr/>
              <a:t>10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6722368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are the three control structures?</a:t>
            </a:r>
          </a:p>
          <a:p>
            <a:pPr lvl="1"/>
            <a:r>
              <a:rPr lang="en-US" sz="3200" dirty="0" smtClean="0"/>
              <a:t>Sequential</a:t>
            </a:r>
          </a:p>
          <a:p>
            <a:pPr lvl="1"/>
            <a:r>
              <a:rPr lang="en-US" sz="3200" dirty="0" smtClean="0"/>
              <a:t>Decision Making</a:t>
            </a:r>
          </a:p>
          <a:p>
            <a:pPr lvl="2"/>
            <a:r>
              <a:rPr lang="en-US" sz="2800" dirty="0" smtClean="0"/>
              <a:t>Also known as “Selection”</a:t>
            </a:r>
          </a:p>
          <a:p>
            <a:pPr lvl="1"/>
            <a:r>
              <a:rPr lang="en-US" sz="3200" dirty="0" smtClean="0"/>
              <a:t>Looping</a:t>
            </a:r>
          </a:p>
          <a:p>
            <a:pPr lvl="2"/>
            <a:r>
              <a:rPr lang="en-US" sz="2800" dirty="0" smtClean="0"/>
              <a:t>Also known as “Repetition”</a:t>
            </a:r>
            <a:endParaRPr lang="en-US" sz="2800" dirty="0"/>
          </a:p>
          <a:p>
            <a:r>
              <a:rPr lang="en-US" dirty="0" smtClean="0"/>
              <a:t>(We can also call a function)</a:t>
            </a:r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8721730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Control Structures: Flowcharts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12</a:t>
            </a:fld>
            <a:endParaRPr lang="en-US" altLang="en-US"/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511" y="2123072"/>
            <a:ext cx="115252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43100" y="2123072"/>
            <a:ext cx="3524250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91414" y="2123072"/>
            <a:ext cx="2886075" cy="379095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2867890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Types of Operators in Python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Arithmetic Operators</a:t>
            </a:r>
          </a:p>
          <a:p>
            <a:r>
              <a:rPr lang="en-US" dirty="0"/>
              <a:t>Comparison (Relational) Operators</a:t>
            </a:r>
          </a:p>
          <a:p>
            <a:r>
              <a:rPr lang="en-US" dirty="0"/>
              <a:t>Assignment Operators</a:t>
            </a:r>
          </a:p>
          <a:p>
            <a:r>
              <a:rPr lang="en-US" dirty="0"/>
              <a:t>Logical Operators</a:t>
            </a:r>
          </a:p>
          <a:p>
            <a:r>
              <a:rPr lang="en-US" dirty="0"/>
              <a:t>Bitwise Operators</a:t>
            </a:r>
          </a:p>
          <a:p>
            <a:r>
              <a:rPr lang="en-US" dirty="0"/>
              <a:t>Membership Operators</a:t>
            </a:r>
          </a:p>
          <a:p>
            <a:r>
              <a:rPr lang="en-US" dirty="0"/>
              <a:t>Identity Operators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13</a:t>
            </a:fld>
            <a:endParaRPr lang="en-US" altLang="en-US"/>
          </a:p>
        </p:txBody>
      </p:sp>
      <p:sp>
        <p:nvSpPr>
          <p:cNvPr id="8" name="TextBox 7"/>
          <p:cNvSpPr txBox="1"/>
          <p:nvPr/>
        </p:nvSpPr>
        <p:spPr>
          <a:xfrm>
            <a:off x="5700965" y="3391069"/>
            <a:ext cx="2025311" cy="830997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focus of today’s lecture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Rounded Rectangle 6"/>
          <p:cNvSpPr/>
          <p:nvPr/>
        </p:nvSpPr>
        <p:spPr>
          <a:xfrm>
            <a:off x="806114" y="2631485"/>
            <a:ext cx="5907507" cy="460631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ounded Rectangle 8"/>
          <p:cNvSpPr/>
          <p:nvPr/>
        </p:nvSpPr>
        <p:spPr>
          <a:xfrm>
            <a:off x="806114" y="3806568"/>
            <a:ext cx="3116181" cy="460631"/>
          </a:xfrm>
          <a:prstGeom prst="roundRect">
            <a:avLst/>
          </a:prstGeom>
          <a:noFill/>
          <a:ln w="57150">
            <a:solidFill>
              <a:srgbClr val="0000FF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TextBox 9"/>
          <p:cNvSpPr txBox="1"/>
          <p:nvPr/>
        </p:nvSpPr>
        <p:spPr>
          <a:xfrm>
            <a:off x="4511680" y="3061190"/>
            <a:ext cx="1034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000" b="1" dirty="0">
              <a:solidFill>
                <a:srgbClr val="008000"/>
              </a:solidFill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367296" y="1905885"/>
            <a:ext cx="1034716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smtClean="0">
                <a:solidFill>
                  <a:srgbClr val="008000"/>
                </a:solidFill>
                <a:sym typeface="Wingdings"/>
              </a:rPr>
              <a:t></a:t>
            </a:r>
            <a:endParaRPr lang="en-US" sz="4000" b="1" dirty="0">
              <a:solidFill>
                <a:srgbClr val="008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071871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 animBg="1"/>
      <p:bldP spid="7" grpId="0" animBg="1"/>
      <p:bldP spid="9" grpId="0" animBg="1"/>
      <p:bldP spid="10" grpId="0"/>
      <p:bldP spid="11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Comparison Operators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434408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Comparison </a:t>
            </a:r>
            <a:r>
              <a:rPr lang="en-US" dirty="0" smtClean="0"/>
              <a:t>operators</a:t>
            </a:r>
          </a:p>
          <a:p>
            <a:r>
              <a:rPr lang="en-US" dirty="0"/>
              <a:t>R</a:t>
            </a:r>
            <a:r>
              <a:rPr lang="en-US" dirty="0" smtClean="0"/>
              <a:t>elational operators</a:t>
            </a:r>
          </a:p>
          <a:p>
            <a:r>
              <a:rPr lang="en-US" dirty="0" smtClean="0"/>
              <a:t>Equality operators</a:t>
            </a:r>
          </a:p>
          <a:p>
            <a:pPr lvl="1"/>
            <a:r>
              <a:rPr lang="en-US" sz="3200" dirty="0" smtClean="0"/>
              <a:t>Are </a:t>
            </a:r>
            <a:r>
              <a:rPr lang="en-US" sz="3200" dirty="0"/>
              <a:t>all the same thing</a:t>
            </a:r>
          </a:p>
          <a:p>
            <a:endParaRPr lang="en-US" dirty="0" smtClean="0"/>
          </a:p>
          <a:p>
            <a:r>
              <a:rPr lang="en-US" dirty="0" smtClean="0"/>
              <a:t>Include things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&gt;=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&lt;=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</a:t>
            </a:r>
            <a:r>
              <a:rPr lang="en-US" dirty="0" smtClean="0"/>
              <a:t>,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!= 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4122203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Vocabulary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Logical operators </a:t>
            </a:r>
            <a:endParaRPr lang="en-US" dirty="0" smtClean="0"/>
          </a:p>
          <a:p>
            <a:r>
              <a:rPr lang="en-US" dirty="0" smtClean="0"/>
              <a:t>Boolean operators</a:t>
            </a:r>
          </a:p>
          <a:p>
            <a:pPr lvl="1"/>
            <a:r>
              <a:rPr lang="en-US" sz="3200" dirty="0" smtClean="0"/>
              <a:t>Are </a:t>
            </a:r>
            <a:r>
              <a:rPr lang="en-US" sz="3200" dirty="0"/>
              <a:t>the same </a:t>
            </a:r>
            <a:r>
              <a:rPr lang="en-US" sz="3200" dirty="0" smtClean="0"/>
              <a:t>thing</a:t>
            </a:r>
            <a:endParaRPr lang="en-US" sz="3200" dirty="0"/>
          </a:p>
          <a:p>
            <a:endParaRPr lang="en-US" dirty="0" smtClean="0"/>
          </a:p>
          <a:p>
            <a:r>
              <a:rPr lang="en-US" dirty="0" smtClean="0"/>
              <a:t>Include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,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or</a:t>
            </a:r>
            <a:r>
              <a:rPr lang="en-US" dirty="0"/>
              <a:t>, and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not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756927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Always return a Boolean result</a:t>
            </a:r>
          </a:p>
          <a:p>
            <a:pPr lvl="1"/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dirty="0"/>
              <a:t>or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pPr lvl="1"/>
            <a:r>
              <a:rPr lang="en-US" dirty="0" smtClean="0"/>
              <a:t>Indicates whether a relationship holds </a:t>
            </a:r>
            <a:br>
              <a:rPr lang="en-US" dirty="0" smtClean="0"/>
            </a:br>
            <a:r>
              <a:rPr lang="en-US" dirty="0" smtClean="0"/>
              <a:t>between their operands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1789695" y="5941074"/>
            <a:ext cx="1377614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operands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672389" y="4825072"/>
            <a:ext cx="173254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sz="3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3314698" y="4148662"/>
            <a:ext cx="2877552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comparison operator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cxnSp>
        <p:nvCxnSpPr>
          <p:cNvPr id="9" name="Straight Arrow Connector 8"/>
          <p:cNvCxnSpPr/>
          <p:nvPr/>
        </p:nvCxnSpPr>
        <p:spPr>
          <a:xfrm flipV="1">
            <a:off x="2478502" y="4379495"/>
            <a:ext cx="836196" cy="445578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>
            <a:off x="1900989" y="5305935"/>
            <a:ext cx="0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>
            <a:off x="3019926" y="5305935"/>
            <a:ext cx="1" cy="654454"/>
          </a:xfrm>
          <a:prstGeom prst="straightConnector1">
            <a:avLst/>
          </a:prstGeom>
          <a:ln w="57150">
            <a:solidFill>
              <a:srgbClr val="0070C0"/>
            </a:solidFill>
            <a:tailEnd type="arrow"/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8841922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8" grpId="0" animBg="1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is the following comparison asking?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greater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endParaRPr lang="en-US" dirty="0" smtClean="0"/>
          </a:p>
          <a:p>
            <a:pPr marL="457200" lvl="1" indent="0">
              <a:buNone/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 smtClean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dirty="0"/>
              <a:t>?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1957028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List of Operators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19</a:t>
            </a:fld>
            <a:endParaRPr lang="en-US" altLang="en-US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1993"/>
          <a:stretch/>
        </p:blipFill>
        <p:spPr bwMode="auto">
          <a:xfrm>
            <a:off x="1767841" y="1969364"/>
            <a:ext cx="5608319" cy="417877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6" name="TextBox 5"/>
          <p:cNvSpPr txBox="1"/>
          <p:nvPr/>
        </p:nvSpPr>
        <p:spPr>
          <a:xfrm>
            <a:off x="890336" y="6550223"/>
            <a:ext cx="5775159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1400" dirty="0"/>
              <a:t>https://docs.python.org/3.3/library/stdtypes.html</a:t>
            </a:r>
          </a:p>
        </p:txBody>
      </p:sp>
    </p:spTree>
    <p:extLst>
      <p:ext uri="{BB962C8B-B14F-4D97-AF65-F5344CB8AC3E}">
        <p14:creationId xmlns:p14="http://schemas.microsoft.com/office/powerpoint/2010/main" val="38538301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Last Class We Covered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Expressions</a:t>
            </a:r>
            <a:endParaRPr lang="en-US" dirty="0"/>
          </a:p>
          <a:p>
            <a:r>
              <a:rPr lang="en-US" dirty="0" smtClean="0"/>
              <a:t>Python’s </a:t>
            </a:r>
            <a:r>
              <a:rPr lang="en-US" dirty="0"/>
              <a:t>operators</a:t>
            </a:r>
          </a:p>
          <a:p>
            <a:pPr lvl="1"/>
            <a:r>
              <a:rPr lang="en-US" dirty="0"/>
              <a:t>Including mod and integer division</a:t>
            </a:r>
          </a:p>
          <a:p>
            <a:r>
              <a:rPr lang="en-US" dirty="0" smtClean="0"/>
              <a:t>The </a:t>
            </a:r>
            <a:r>
              <a:rPr lang="en-US" dirty="0"/>
              <a:t>order of operations</a:t>
            </a:r>
          </a:p>
          <a:p>
            <a:r>
              <a:rPr lang="en-US" dirty="0" smtClean="0"/>
              <a:t>Different variables types</a:t>
            </a:r>
            <a:endParaRPr lang="en-US" dirty="0"/>
          </a:p>
          <a:p>
            <a:pPr lvl="1"/>
            <a:r>
              <a:rPr lang="en-US" dirty="0"/>
              <a:t>How to cast to a type</a:t>
            </a:r>
          </a:p>
          <a:p>
            <a:r>
              <a:rPr lang="en-US" dirty="0" smtClean="0"/>
              <a:t>Constants (and why using them is important)</a:t>
            </a:r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3524944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&gt;= 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greater than or equal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/>
              <a:t>greater than or equal to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endParaRPr lang="en-US" dirty="0" smtClean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384912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Examples (Continued)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What do these evaluate to if 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= 10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 = 20</a:t>
            </a:r>
            <a:r>
              <a:rPr lang="en-US" dirty="0" smtClean="0"/>
              <a:t>?</a:t>
            </a:r>
          </a:p>
          <a:p>
            <a:pPr marL="457200" lvl="1" indent="0">
              <a:buNone/>
            </a:pPr>
            <a:endParaRPr lang="en-US" sz="16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r>
              <a:rPr lang="en-US" dirty="0" smtClean="0"/>
              <a:t>Is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 </a:t>
            </a:r>
            <a:r>
              <a:rPr lang="en-US" dirty="0" smtClean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b</a:t>
            </a:r>
            <a:r>
              <a:rPr lang="en-US" dirty="0" smtClean="0"/>
              <a:t>?</a:t>
            </a:r>
          </a:p>
          <a:p>
            <a:pPr lvl="1"/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10 </a:t>
            </a:r>
            <a:r>
              <a:rPr lang="en-US" dirty="0"/>
              <a:t>equivalent to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20</a:t>
            </a:r>
            <a:r>
              <a:rPr lang="en-US" dirty="0" smtClean="0"/>
              <a:t>?</a:t>
            </a:r>
            <a:endParaRPr lang="en-US" dirty="0"/>
          </a:p>
          <a:p>
            <a:pPr lvl="1"/>
            <a:r>
              <a:rPr lang="en-US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544668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vs Assignment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A common mistake is to use the assignment operator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</a:t>
            </a:r>
            <a:r>
              <a:rPr lang="en-US" dirty="0"/>
              <a:t>) in place of the relational (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==</a:t>
            </a:r>
            <a:r>
              <a:rPr lang="en-US" dirty="0"/>
              <a:t>)</a:t>
            </a:r>
          </a:p>
          <a:p>
            <a:pPr lvl="1"/>
            <a:r>
              <a:rPr lang="en-US" dirty="0"/>
              <a:t>This is a very common mistake to make!</a:t>
            </a:r>
          </a:p>
          <a:p>
            <a:pPr lvl="3"/>
            <a:endParaRPr lang="en-US" dirty="0" smtClean="0"/>
          </a:p>
          <a:p>
            <a:r>
              <a:rPr lang="en-US" dirty="0"/>
              <a:t>This type of mistake </a:t>
            </a:r>
            <a:r>
              <a:rPr lang="en-US" u="sng" dirty="0"/>
              <a:t>does</a:t>
            </a:r>
            <a:r>
              <a:rPr lang="en-US" dirty="0"/>
              <a:t> trigger an error in Python, but you may still make it on paper!</a:t>
            </a:r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003522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Equals vs Equivalence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 b</a:t>
            </a:r>
            <a:r>
              <a:rPr lang="en-US" dirty="0"/>
              <a:t> do</a:t>
            </a:r>
            <a:r>
              <a:rPr lang="en-US" dirty="0" smtClean="0"/>
              <a:t>?</a:t>
            </a:r>
          </a:p>
          <a:p>
            <a:pPr lvl="1"/>
            <a:r>
              <a:rPr lang="en-US" sz="3200" dirty="0" smtClean="0"/>
              <a:t>Sets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 equal to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</a:p>
          <a:p>
            <a:pPr lvl="1"/>
            <a:r>
              <a:rPr lang="en-US" sz="3200" dirty="0" smtClean="0"/>
              <a:t>Replaces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’s value with the value of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dirty="0"/>
          </a:p>
          <a:p>
            <a:r>
              <a:rPr lang="en-US" dirty="0"/>
              <a:t>What does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== b</a:t>
            </a:r>
            <a:r>
              <a:rPr lang="en-US" b="1" dirty="0">
                <a:cs typeface="Courier New" panose="02070309020205020404" pitchFamily="49" charset="0"/>
              </a:rPr>
              <a:t> </a:t>
            </a:r>
            <a:r>
              <a:rPr lang="en-US" dirty="0"/>
              <a:t>do</a:t>
            </a:r>
            <a:r>
              <a:rPr lang="en-US" dirty="0" smtClean="0"/>
              <a:t>?</a:t>
            </a:r>
          </a:p>
          <a:p>
            <a:pPr lvl="1"/>
            <a:r>
              <a:rPr lang="en-US" sz="3200" dirty="0" smtClean="0"/>
              <a:t>Checks if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3200" dirty="0" smtClean="0"/>
              <a:t> is equivalent to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23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04993196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Comparison Operator Examples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181086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910588"/>
            <a:ext cx="8229600" cy="1143000"/>
          </a:xfrm>
        </p:spPr>
        <p:txBody>
          <a:bodyPr/>
          <a:lstStyle/>
          <a:p>
            <a:r>
              <a:rPr lang="en-US" altLang="en-US" dirty="0">
                <a:ea typeface="ヒラギノ角ゴ Pro W3"/>
                <a:cs typeface="ヒラギノ角ゴ Pro W3"/>
              </a:rPr>
              <a:t>Comparison Operators and Simple Data Types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3588"/>
            <a:ext cx="8229600" cy="4156799"/>
          </a:xfrm>
        </p:spPr>
        <p:txBody>
          <a:bodyPr/>
          <a:lstStyle/>
          <a:p>
            <a:pPr eaLnBrk="1" hangingPunct="1"/>
            <a:r>
              <a:rPr lang="en-US" altLang="en-US" dirty="0">
                <a:ea typeface="ヒラギノ角ゴ Pro W3"/>
                <a:cs typeface="ヒラギノ角ゴ Pro W3"/>
              </a:rPr>
              <a:t>Examples:</a:t>
            </a: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8 &lt;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15     </a:t>
            </a:r>
            <a:r>
              <a:rPr lang="en-US" altLang="en-US" sz="3200" dirty="0">
                <a:ea typeface="ヒラギノ角ゴ Pro W3"/>
              </a:rPr>
              <a:t>evaluates to</a:t>
            </a: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True</a:t>
            </a:r>
            <a:endParaRPr lang="en-US" altLang="en-US" sz="3200" b="1" dirty="0">
              <a:latin typeface="Courier New" panose="02070309020205020404" pitchFamily="49" charset="0"/>
              <a:ea typeface="ヒラギノ角ゴ Pro W3"/>
              <a:cs typeface="Courier New" panose="02070309020205020404" pitchFamily="49" charset="0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6 != 6     </a:t>
            </a:r>
            <a:r>
              <a:rPr lang="en-US" altLang="en-US" sz="3200" dirty="0" smtClean="0">
                <a:ea typeface="ヒラギノ角ゴ Pro W3"/>
              </a:rPr>
              <a:t>evaluates to</a:t>
            </a: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False</a:t>
            </a:r>
            <a:endParaRPr lang="en-US" altLang="en-US" sz="3200" dirty="0" smtClean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2.5 </a:t>
            </a: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&gt; </a:t>
            </a:r>
            <a:r>
              <a:rPr lang="en-US" altLang="en-US" sz="3200" b="1" dirty="0" smtClean="0">
                <a:latin typeface="Courier New" panose="02070309020205020404" pitchFamily="49" charset="0"/>
                <a:ea typeface="ヒラギノ角ゴ Pro W3"/>
              </a:rPr>
              <a:t>5.8  </a:t>
            </a:r>
            <a:r>
              <a:rPr lang="en-US" altLang="en-US" sz="3200" dirty="0">
                <a:ea typeface="ヒラギノ角ゴ Pro W3"/>
              </a:rPr>
              <a:t>evaluates </a:t>
            </a:r>
            <a:r>
              <a:rPr lang="en-US" altLang="en-US" sz="3200" dirty="0" smtClean="0">
                <a:ea typeface="ヒラギノ角ゴ Pro W3"/>
              </a:rPr>
              <a:t>to</a:t>
            </a: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False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marL="457200" lvl="1" indent="0" eaLnBrk="1" hangingPunct="1">
              <a:buNone/>
            </a:pP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</a:rPr>
              <a:t>5.9 &lt;= 7.5 </a:t>
            </a:r>
            <a:r>
              <a:rPr lang="en-US" altLang="en-US" sz="3200" dirty="0">
                <a:ea typeface="ヒラギノ角ゴ Pro W3"/>
              </a:rPr>
              <a:t>evaluates </a:t>
            </a:r>
            <a:r>
              <a:rPr lang="en-US" altLang="en-US" sz="3200" dirty="0" smtClean="0">
                <a:ea typeface="ヒラギノ角ゴ Pro W3"/>
              </a:rPr>
              <a:t>to</a:t>
            </a:r>
            <a:r>
              <a:rPr lang="en-US" altLang="en-US" sz="3200" b="1" dirty="0">
                <a:latin typeface="Courier New" panose="02070309020205020404" pitchFamily="49" charset="0"/>
                <a:ea typeface="ヒラギノ角ゴ Pro W3"/>
                <a:cs typeface="Courier New" panose="02070309020205020404" pitchFamily="49" charset="0"/>
              </a:rPr>
              <a:t> True</a:t>
            </a:r>
            <a:endParaRPr lang="en-US" altLang="en-US" sz="3200" dirty="0">
              <a:latin typeface="Courier New" panose="02070309020205020404" pitchFamily="49" charset="0"/>
              <a:ea typeface="ヒラギノ角ゴ Pro W3"/>
            </a:endParaRPr>
          </a:p>
          <a:p>
            <a:pPr lvl="1" eaLnBrk="1" hangingPunct="1"/>
            <a:endParaRPr lang="en-US" altLang="en-US" dirty="0">
              <a:latin typeface="Courier New" panose="02070309020205020404" pitchFamily="49" charset="0"/>
              <a:ea typeface="ヒラギノ角ゴ Pro W3"/>
            </a:endParaRPr>
          </a:p>
          <a:p>
            <a:pPr eaLnBrk="1" hangingPunct="1"/>
            <a:endParaRPr lang="en-US" altLang="en-US" dirty="0">
              <a:ea typeface="ヒラギノ角ゴ Pro W3"/>
              <a:cs typeface="ヒラギノ角ゴ Pro W3"/>
            </a:endParaRP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5785997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When we discuss Boolean outputs, we think 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True </a:t>
            </a:r>
            <a:r>
              <a:rPr lang="en-US" dirty="0" smtClean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False</a:t>
            </a:r>
          </a:p>
          <a:p>
            <a:r>
              <a:rPr lang="en-US" dirty="0" smtClean="0"/>
              <a:t>We </a:t>
            </a:r>
            <a:r>
              <a:rPr lang="en-US" dirty="0"/>
              <a:t>can also think of it in terms of </a:t>
            </a:r>
            <a:endParaRPr lang="en-US" dirty="0" smtClean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	1 </a:t>
            </a:r>
            <a:r>
              <a:rPr lang="en-US" dirty="0"/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lvl="2"/>
            <a:endParaRPr lang="en-US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  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 = 0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454478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“Value” of Boolean Variables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Other data types can also be seen as </a:t>
            </a:r>
            <a:br>
              <a:rPr lang="en-US" dirty="0" smtClean="0"/>
            </a:br>
            <a:r>
              <a:rPr lang="en-US" dirty="0" smtClean="0"/>
              <a:t>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dirty="0" smtClean="0"/>
              <a:t>” or “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dirty="0" smtClean="0"/>
              <a:t>” in Python</a:t>
            </a:r>
          </a:p>
          <a:p>
            <a:pPr lvl="3"/>
            <a:endParaRPr lang="en-US" dirty="0"/>
          </a:p>
          <a:p>
            <a:r>
              <a:rPr lang="en-US" dirty="0" smtClean="0"/>
              <a:t>Anything empty or zero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""</a:t>
            </a:r>
            <a:r>
              <a:rPr lang="en-US" dirty="0" smtClean="0"/>
              <a:t> (empty string),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</a:t>
            </a:r>
          </a:p>
          <a:p>
            <a:r>
              <a:rPr lang="en-US" dirty="0" smtClean="0"/>
              <a:t>Everything else is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81.3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77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-5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"zero"</a:t>
            </a:r>
            <a:r>
              <a:rPr lang="en-US" dirty="0" smtClean="0"/>
              <a:t>,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0.01</a:t>
            </a:r>
          </a:p>
          <a:p>
            <a:pPr lvl="1"/>
            <a:r>
              <a:rPr lang="en-US" dirty="0" smtClean="0"/>
              <a:t>Even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"0"</a:t>
            </a:r>
            <a:r>
              <a:rPr lang="en-US" dirty="0" smtClean="0"/>
              <a:t> evaluates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5153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Comparison Operation Examples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bool1 = a == b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bool2 = c &lt; b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bool3 = c != a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print(bool1, bool2, bool3)</a:t>
            </a:r>
          </a:p>
          <a:p>
            <a:pPr marL="0" indent="0">
              <a:buNone/>
            </a:pPr>
            <a:endParaRPr lang="en-US" sz="28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28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863800" y="1837061"/>
            <a:ext cx="4134465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 </a:t>
            </a:r>
            <a:r>
              <a:rPr lang="en-US" sz="3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1705913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 smtClean="0"/>
              <a:t>More Comparison </a:t>
            </a:r>
            <a:r>
              <a:rPr lang="en-US" dirty="0"/>
              <a:t>Operation Examples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06326" cy="4156799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bool1 = </a:t>
            </a:r>
            <a:r>
              <a:rPr lang="en-US" sz="2800" b="1" dirty="0" err="1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(a == a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bool2 = 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&gt;= 10</a:t>
            </a: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bool3 = (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== a) + (b == b) + (c == c</a:t>
            </a: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print(bool1, bool2, bool3)</a:t>
            </a:r>
            <a:endParaRPr lang="en-US" sz="2800" b="1" dirty="0"/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29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863800" y="1837061"/>
            <a:ext cx="2159566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 3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34683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Any Questions from Last Time?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21212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Logical Operators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537896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There are three logical operators: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</a:p>
          <a:p>
            <a:pPr lvl="1"/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3"/>
            <a:endParaRPr lang="en-US" dirty="0" smtClean="0"/>
          </a:p>
          <a:p>
            <a:r>
              <a:rPr lang="en-US" dirty="0" smtClean="0"/>
              <a:t>They allow </a:t>
            </a:r>
            <a:r>
              <a:rPr lang="en-US" dirty="0"/>
              <a:t>us to build more complex Boolean </a:t>
            </a:r>
            <a:r>
              <a:rPr lang="en-US" dirty="0" smtClean="0"/>
              <a:t>expressions	</a:t>
            </a:r>
          </a:p>
          <a:p>
            <a:pPr lvl="1"/>
            <a:r>
              <a:rPr lang="en-US" sz="3200" dirty="0" smtClean="0"/>
              <a:t>By combining simpler Boolean expressions 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9149511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and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32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654230411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9290269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and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35111007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301741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410074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= a and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and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both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and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34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08629680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bool1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0490371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Logical Operators –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Two ways to write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and </a:t>
            </a:r>
            <a:r>
              <a:rPr lang="en-US" dirty="0" smtClean="0"/>
              <a:t>expressions</a:t>
            </a:r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Explicitly use the keyword:</a:t>
            </a:r>
          </a:p>
          <a:p>
            <a:pPr marL="857250" lvl="2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3 &gt; 2 and 2 &gt; 1</a:t>
            </a:r>
          </a:p>
          <a:p>
            <a:pPr marL="971550" lvl="1" indent="-514350">
              <a:buFont typeface="+mj-lt"/>
              <a:buAutoNum type="arabicPeriod"/>
            </a:pPr>
            <a:endParaRPr lang="en-US" sz="3200" dirty="0" smtClean="0"/>
          </a:p>
          <a:p>
            <a:pPr marL="971550" lvl="1" indent="-514350">
              <a:buFont typeface="+mj-lt"/>
              <a:buAutoNum type="arabicPeriod"/>
            </a:pPr>
            <a:r>
              <a:rPr lang="en-US" sz="3200" dirty="0" smtClean="0"/>
              <a:t>String them together, like in math:</a:t>
            </a:r>
          </a:p>
          <a:p>
            <a:pPr marL="857250" lvl="2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&gt; y &gt; z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1031875" lvl="1"/>
            <a:r>
              <a:rPr lang="en-US" dirty="0" smtClean="0"/>
              <a:t>Evaluates to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x &gt; y and y &gt; z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6243817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/>
              <a:t>Examples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ex1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 &lt; c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ex2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&lt; c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ex3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+ b == c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– 10 == a 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    and c / 3 == a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 (ex1, ex2, ex3)</a:t>
            </a: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36</a:t>
            </a:fld>
            <a:endParaRPr lang="en-US" altLang="en-US"/>
          </a:p>
        </p:txBody>
      </p:sp>
      <p:sp>
        <p:nvSpPr>
          <p:cNvPr id="6" name="TextBox 5"/>
          <p:cNvSpPr txBox="1"/>
          <p:nvPr/>
        </p:nvSpPr>
        <p:spPr>
          <a:xfrm>
            <a:off x="4659266" y="1788934"/>
            <a:ext cx="3640740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 </a:t>
            </a:r>
            <a:r>
              <a:rPr lang="en-US" sz="3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sz="3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0049677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 smtClean="0"/>
              <a:t>More Examples </a:t>
            </a:r>
            <a:r>
              <a:rPr lang="en-US" dirty="0"/>
              <a:t>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and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bool1 = 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&gt; b &gt; c</a:t>
            </a: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bool2 = 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== b &gt; c</a:t>
            </a: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bool3 = </a:t>
            </a:r>
            <a:r>
              <a:rPr lang="en-US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&lt; b &lt; c</a:t>
            </a: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en-US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print(bool1, bool2, bool3)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en-US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37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659266" y="1788934"/>
            <a:ext cx="4134465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 </a:t>
            </a:r>
            <a:r>
              <a:rPr lang="en-US" sz="3200" b="1" dirty="0" err="1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True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08854795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or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38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7720452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9499315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or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39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72005240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4807120" y="361518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4807120" y="401523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4807120" y="4410526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4807120" y="4814919"/>
            <a:ext cx="1239252" cy="323404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06163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Today’s Objectives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To learn a bit about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</a:p>
          <a:p>
            <a:r>
              <a:rPr lang="en-US" dirty="0" smtClean="0"/>
              <a:t>To learn more of Python’s operators</a:t>
            </a:r>
          </a:p>
          <a:p>
            <a:pPr lvl="1"/>
            <a:r>
              <a:rPr lang="en-US" dirty="0" smtClean="0"/>
              <a:t>Comparison operators</a:t>
            </a:r>
          </a:p>
          <a:p>
            <a:pPr lvl="1"/>
            <a:r>
              <a:rPr lang="en-US" dirty="0" smtClean="0"/>
              <a:t>Logical operators</a:t>
            </a:r>
          </a:p>
          <a:p>
            <a:r>
              <a:rPr lang="en-US" dirty="0" smtClean="0"/>
              <a:t>To practice using these new operators</a:t>
            </a:r>
          </a:p>
          <a:p>
            <a:r>
              <a:rPr lang="en-US" dirty="0" smtClean="0"/>
              <a:t>To become more familiar with using </a:t>
            </a:r>
            <a:br>
              <a:rPr lang="en-US" dirty="0" smtClean="0"/>
            </a:br>
            <a:r>
              <a:rPr lang="en-US" dirty="0" smtClean="0"/>
              <a:t>Boolean variables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1727429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bool2 = a or b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r>
              <a:rPr lang="en-US" sz="2800" dirty="0" smtClean="0"/>
              <a:t>For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b</a:t>
            </a:r>
            <a:r>
              <a:rPr lang="en-US" sz="2800" dirty="0" smtClean="0"/>
              <a:t> to be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r>
              <a:rPr lang="en-US" sz="2800" dirty="0" smtClean="0"/>
              <a:t>, either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sz="2800" dirty="0" smtClean="0"/>
              <a:t> or </a:t>
            </a:r>
            <a:r>
              <a:rPr lang="en-US" sz="2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</a:t>
            </a:r>
            <a:r>
              <a:rPr lang="en-US" sz="2800" dirty="0" smtClean="0"/>
              <a:t> must be true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40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83096177"/>
              </p:ext>
            </p:extLst>
          </p:nvPr>
        </p:nvGraphicFramePr>
        <p:xfrm>
          <a:off x="699485" y="3190458"/>
          <a:ext cx="6096000" cy="198120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bool2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>
                            <a:lumMod val="65000"/>
                            <a:lumOff val="35000"/>
                          </a:schemeClr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7629884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4142" y="826364"/>
            <a:ext cx="9035716" cy="1143000"/>
          </a:xfrm>
        </p:spPr>
        <p:txBody>
          <a:bodyPr/>
          <a:lstStyle/>
          <a:p>
            <a:r>
              <a:rPr lang="en-US" dirty="0"/>
              <a:t>Examples of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482263" cy="4156799"/>
          </a:xfrm>
        </p:spPr>
        <p:txBody>
          <a:bodyPr/>
          <a:lstStyle/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 10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= 20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= 30</a:t>
            </a: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ex1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&gt; b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 &lt; b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ex2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+ b &lt;= c + 1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&gt; c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ex3 =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 == c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b + 10 &lt;= a </a:t>
            </a: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pt-BR" sz="2800" b="1" dirty="0" smtClean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c/3 == a</a:t>
            </a: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endParaRPr lang="pt-BR" sz="2800" b="1" dirty="0">
              <a:solidFill>
                <a:srgbClr val="00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lnSpc>
                <a:spcPct val="80000"/>
              </a:lnSpc>
              <a:buSzPct val="110000"/>
              <a:buNone/>
            </a:pPr>
            <a:r>
              <a:rPr lang="pt-BR" sz="2800" b="1" dirty="0">
                <a:solidFill>
                  <a:srgbClr val="0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print (ex1, ex2, ex3)</a:t>
            </a:r>
          </a:p>
          <a:p>
            <a:endParaRPr lang="en-US" sz="2800" b="1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41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695361" y="1776902"/>
            <a:ext cx="3887603" cy="176663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lnSpc>
                <a:spcPct val="80000"/>
              </a:lnSpc>
              <a:buSzPct val="110000"/>
            </a:pPr>
            <a:r>
              <a:rPr lang="en-US" sz="3200" b="1" dirty="0">
                <a:solidFill>
                  <a:srgbClr val="FF0000"/>
                </a:solidFill>
                <a:latin typeface="+mj-lt"/>
                <a:cs typeface="Arial" panose="020B0604020202020204" pitchFamily="34" charset="0"/>
              </a:rPr>
              <a:t>Prints:</a:t>
            </a:r>
          </a:p>
          <a:p>
            <a:pPr>
              <a:lnSpc>
                <a:spcPct val="80000"/>
              </a:lnSpc>
              <a:buSzPct val="110000"/>
            </a:pPr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  <a:p>
            <a:pPr>
              <a:lnSpc>
                <a:spcPct val="80000"/>
              </a:lnSpc>
              <a:buSzPct val="110000"/>
            </a:pPr>
            <a:r>
              <a:rPr lang="en-US" sz="32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 True True</a:t>
            </a:r>
            <a:endParaRPr lang="en-US" sz="32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sz="3200" b="1" dirty="0">
              <a:solidFill>
                <a:srgbClr val="FF0000"/>
              </a:solidFill>
              <a:latin typeface="+mj-lt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835751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</p:bld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Usage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199" y="1969364"/>
            <a:ext cx="8530389" cy="4156799"/>
          </a:xfrm>
        </p:spPr>
        <p:txBody>
          <a:bodyPr/>
          <a:lstStyle/>
          <a:p>
            <a:r>
              <a:rPr lang="en-US" dirty="0" smtClean="0"/>
              <a:t>Here’s an easy way to remember how the</a:t>
            </a:r>
            <a:br>
              <a:rPr lang="en-US" dirty="0" smtClean="0"/>
            </a:b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 smtClean="0"/>
              <a:t> </a:t>
            </a:r>
            <a:r>
              <a:rPr lang="en-US" dirty="0" err="1" smtClean="0"/>
              <a:t>and</a:t>
            </a:r>
            <a:r>
              <a:rPr lang="en-US" dirty="0" smtClean="0"/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dirty="0" smtClean="0"/>
              <a:t> logical operators work</a:t>
            </a:r>
          </a:p>
          <a:p>
            <a:pPr lvl="3"/>
            <a:endParaRPr lang="en-US" dirty="0"/>
          </a:p>
          <a:p>
            <a:r>
              <a:rPr lang="en-US" dirty="0" smtClean="0"/>
              <a:t>In order to pass the class, you must have: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(grade &gt;= 70)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(cheating == False)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For the grade to count for CMSC majors: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ltrGrade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"A" </a:t>
            </a:r>
            <a:r>
              <a:rPr lang="en-US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ltrGrade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== "B"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42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95521217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Logical Operators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969364"/>
            <a:ext cx="8518358" cy="4156799"/>
          </a:xfrm>
        </p:spPr>
        <p:txBody>
          <a:bodyPr/>
          <a:lstStyle/>
          <a:p>
            <a:r>
              <a:rPr lang="en-US" dirty="0" smtClean="0"/>
              <a:t>Let’s evaluate this expression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bool3 = not a</a:t>
            </a:r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pPr>
              <a:tabLst>
                <a:tab pos="1828800" algn="l"/>
              </a:tabLst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a </a:t>
            </a:r>
            <a:r>
              <a:rPr lang="en-US" dirty="0" smtClean="0"/>
              <a:t>calculates the Boolean value of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</a:t>
            </a:r>
            <a:r>
              <a:rPr lang="en-US" dirty="0" smtClean="0"/>
              <a:t> and</a:t>
            </a:r>
            <a:br>
              <a:rPr lang="en-US" dirty="0" smtClean="0"/>
            </a:br>
            <a:r>
              <a:rPr lang="en-US" dirty="0" smtClean="0"/>
              <a:t>	returns the opposite of that</a:t>
            </a:r>
          </a:p>
          <a:p>
            <a:endParaRPr lang="en-US" dirty="0" smtClean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43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09487624"/>
              </p:ext>
            </p:extLst>
          </p:nvPr>
        </p:nvGraphicFramePr>
        <p:xfrm>
          <a:off x="699485" y="3190458"/>
          <a:ext cx="4064000" cy="118872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2032000"/>
                <a:gridCol w="2032000"/>
              </a:tblGrid>
              <a:tr h="370840"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/>
                        <a:t> 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dirty="0" smtClean="0"/>
                        <a:t>Value of</a:t>
                      </a:r>
                      <a:r>
                        <a:rPr lang="en-US" sz="2000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 bool3</a:t>
                      </a:r>
                      <a:endParaRPr lang="en-US" sz="2000" b="1" dirty="0"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70840"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sz="2000" b="1" dirty="0" smtClean="0">
                          <a:solidFill>
                            <a:schemeClr val="tx1"/>
                          </a:solidFill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sz="2000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7847841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Expressions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 can put multiple operators together!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endParaRPr lang="en-US" dirty="0" smtClean="0"/>
          </a:p>
          <a:p>
            <a:r>
              <a:rPr lang="en-US" dirty="0" smtClean="0"/>
              <a:t>What does Python do first?</a:t>
            </a:r>
          </a:p>
          <a:p>
            <a:pPr lvl="1"/>
            <a:r>
              <a:rPr lang="en-US" dirty="0" smtClean="0"/>
              <a:t>Computes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(b or c)</a:t>
            </a:r>
          </a:p>
          <a:p>
            <a:pPr lvl="1"/>
            <a:r>
              <a:rPr lang="en-US" dirty="0" smtClean="0"/>
              <a:t>Computes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a and </a:t>
            </a:r>
            <a:r>
              <a:rPr lang="en-US" dirty="0" smtClean="0"/>
              <a:t>the result</a:t>
            </a:r>
            <a:endParaRPr lang="en-US" dirty="0"/>
          </a:p>
          <a:p>
            <a:pPr lvl="1"/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40903861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Expression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45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77547825"/>
              </p:ext>
            </p:extLst>
          </p:nvPr>
        </p:nvGraphicFramePr>
        <p:xfrm>
          <a:off x="747888" y="2877895"/>
          <a:ext cx="7648224" cy="32918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12056"/>
                <a:gridCol w="1912056"/>
                <a:gridCol w="1912056"/>
                <a:gridCol w="1912056"/>
              </a:tblGrid>
              <a:tr h="319852"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 of </a:t>
                      </a:r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bool4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6515604" y="3355783"/>
            <a:ext cx="1239252" cy="161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6515604" y="3719595"/>
            <a:ext cx="1239252" cy="161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6515604" y="4083407"/>
            <a:ext cx="1239252" cy="161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6515604" y="4435187"/>
            <a:ext cx="1239252" cy="161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515604" y="4811031"/>
            <a:ext cx="1239252" cy="161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6515604" y="5174843"/>
            <a:ext cx="1239252" cy="161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6515604" y="5538655"/>
            <a:ext cx="1239252" cy="161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6515604" y="5902468"/>
            <a:ext cx="1239252" cy="161702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22483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</p:bld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Complex Expression Example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bool4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(b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c)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0" indent="0">
              <a:buNone/>
            </a:pPr>
            <a:endParaRPr lang="en-US" dirty="0" smtClean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46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458733811"/>
              </p:ext>
            </p:extLst>
          </p:nvPr>
        </p:nvGraphicFramePr>
        <p:xfrm>
          <a:off x="747888" y="2877895"/>
          <a:ext cx="7648224" cy="32918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12056"/>
                <a:gridCol w="1912056"/>
                <a:gridCol w="1912056"/>
                <a:gridCol w="1912056"/>
              </a:tblGrid>
              <a:tr h="319852"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="1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a</a:t>
                      </a:r>
                      <a:endParaRPr lang="en-US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r>
                        <a:rPr lang="en-US" baseline="0" dirty="0" smtClean="0"/>
                        <a:t> of </a:t>
                      </a:r>
                      <a:r>
                        <a:rPr lang="en-US" baseline="0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c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 of </a:t>
                      </a:r>
                      <a:r>
                        <a:rPr lang="en-US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bool4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100219897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Truth Table Layout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Truth tables follow a pattern for their values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47</a:t>
            </a:fld>
            <a:endParaRPr lang="en-US" altLang="en-US"/>
          </a:p>
        </p:txBody>
      </p:sp>
      <p:graphicFrame>
        <p:nvGraphicFramePr>
          <p:cNvPr id="5" name="Table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99262358"/>
              </p:ext>
            </p:extLst>
          </p:nvPr>
        </p:nvGraphicFramePr>
        <p:xfrm>
          <a:off x="747888" y="2877895"/>
          <a:ext cx="7648224" cy="3291840"/>
        </p:xfrm>
        <a:graphic>
          <a:graphicData uri="http://schemas.openxmlformats.org/drawingml/2006/table">
            <a:tbl>
              <a:tblPr firstRow="1" bandRow="1">
                <a:tableStyleId>{7E9639D4-E3E2-4D34-9284-5A2195B3D0D7}</a:tableStyleId>
              </a:tblPr>
              <a:tblGrid>
                <a:gridCol w="1912056"/>
                <a:gridCol w="1912056"/>
                <a:gridCol w="1912056"/>
                <a:gridCol w="1912056"/>
              </a:tblGrid>
              <a:tr h="319852">
                <a:tc>
                  <a:txBody>
                    <a:bodyPr/>
                    <a:lstStyle/>
                    <a:p>
                      <a:r>
                        <a:rPr lang="en-US" dirty="0" smtClean="0"/>
                        <a:t>Value 1</a:t>
                      </a:r>
                      <a:endParaRPr lang="en-US" b="1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 2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/>
                        <a:t>Value</a:t>
                      </a:r>
                      <a:r>
                        <a:rPr lang="en-US" baseline="0" dirty="0" smtClean="0"/>
                        <a:t> 3</a:t>
                      </a:r>
                      <a:endParaRPr lang="en-US" dirty="0">
                        <a:solidFill>
                          <a:schemeClr val="tx1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dirty="0" smtClean="0">
                          <a:solidFill>
                            <a:schemeClr val="bg1"/>
                          </a:solidFill>
                          <a:latin typeface="+mj-lt"/>
                          <a:cs typeface="Courier New" panose="02070309020205020404" pitchFamily="49" charset="0"/>
                        </a:rPr>
                        <a:t>Answer</a:t>
                      </a:r>
                      <a:endParaRPr lang="en-US" dirty="0">
                        <a:solidFill>
                          <a:schemeClr val="bg1"/>
                        </a:solidFill>
                        <a:latin typeface="+mj-lt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True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  <a:tr h="319852"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r>
                        <a:rPr lang="en-US" b="1" dirty="0" smtClean="0">
                          <a:latin typeface="Courier New" panose="02070309020205020404" pitchFamily="49" charset="0"/>
                          <a:cs typeface="Courier New" panose="02070309020205020404" pitchFamily="49" charset="0"/>
                        </a:rPr>
                        <a:t>False</a:t>
                      </a:r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  <a:tc>
                  <a:txBody>
                    <a:bodyPr/>
                    <a:lstStyle/>
                    <a:p>
                      <a:endParaRPr lang="en-US" b="1" dirty="0">
                        <a:solidFill>
                          <a:srgbClr val="595959"/>
                        </a:solidFill>
                        <a:latin typeface="Courier New" panose="02070309020205020404" pitchFamily="49" charset="0"/>
                        <a:cs typeface="Courier New" panose="02070309020205020404" pitchFamily="49" charset="0"/>
                      </a:endParaRPr>
                    </a:p>
                  </a:txBody>
                  <a:tcPr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</a:tcPr>
                </a:tc>
              </a:tr>
            </a:tbl>
          </a:graphicData>
        </a:graphic>
      </p:graphicFrame>
      <p:sp>
        <p:nvSpPr>
          <p:cNvPr id="6" name="Rectangle 5"/>
          <p:cNvSpPr/>
          <p:nvPr/>
        </p:nvSpPr>
        <p:spPr>
          <a:xfrm>
            <a:off x="790000" y="3296653"/>
            <a:ext cx="834262" cy="1359568"/>
          </a:xfrm>
          <a:prstGeom prst="rect">
            <a:avLst/>
          </a:prstGeom>
          <a:solidFill>
            <a:srgbClr val="0070C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789999" y="4766595"/>
            <a:ext cx="834263" cy="1359568"/>
          </a:xfrm>
          <a:prstGeom prst="rect">
            <a:avLst/>
          </a:prstGeom>
          <a:solidFill>
            <a:srgbClr val="C0000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2699011" y="3275598"/>
            <a:ext cx="826242" cy="679784"/>
          </a:xfrm>
          <a:prstGeom prst="rect">
            <a:avLst/>
          </a:prstGeom>
          <a:solidFill>
            <a:srgbClr val="0070C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2699011" y="4024565"/>
            <a:ext cx="826242" cy="631656"/>
          </a:xfrm>
          <a:prstGeom prst="rect">
            <a:avLst/>
          </a:prstGeom>
          <a:solidFill>
            <a:srgbClr val="C0000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2699011" y="4766595"/>
            <a:ext cx="826242" cy="679784"/>
          </a:xfrm>
          <a:prstGeom prst="rect">
            <a:avLst/>
          </a:prstGeom>
          <a:solidFill>
            <a:srgbClr val="0070C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699011" y="5515562"/>
            <a:ext cx="826242" cy="631656"/>
          </a:xfrm>
          <a:prstGeom prst="rect">
            <a:avLst/>
          </a:prstGeom>
          <a:solidFill>
            <a:srgbClr val="C0000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4603901" y="3267076"/>
            <a:ext cx="826242" cy="324350"/>
          </a:xfrm>
          <a:prstGeom prst="rect">
            <a:avLst/>
          </a:prstGeom>
          <a:solidFill>
            <a:srgbClr val="0070C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" name="Rectangle 12"/>
          <p:cNvSpPr/>
          <p:nvPr/>
        </p:nvSpPr>
        <p:spPr>
          <a:xfrm>
            <a:off x="4603901" y="3640055"/>
            <a:ext cx="826242" cy="324350"/>
          </a:xfrm>
          <a:prstGeom prst="rect">
            <a:avLst/>
          </a:prstGeom>
          <a:solidFill>
            <a:srgbClr val="C0000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ectangle 13"/>
          <p:cNvSpPr/>
          <p:nvPr/>
        </p:nvSpPr>
        <p:spPr>
          <a:xfrm>
            <a:off x="4603901" y="3984706"/>
            <a:ext cx="826242" cy="324350"/>
          </a:xfrm>
          <a:prstGeom prst="rect">
            <a:avLst/>
          </a:prstGeom>
          <a:solidFill>
            <a:srgbClr val="0070C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ectangle 14"/>
          <p:cNvSpPr/>
          <p:nvPr/>
        </p:nvSpPr>
        <p:spPr>
          <a:xfrm>
            <a:off x="4603901" y="4357685"/>
            <a:ext cx="826242" cy="324350"/>
          </a:xfrm>
          <a:prstGeom prst="rect">
            <a:avLst/>
          </a:prstGeom>
          <a:solidFill>
            <a:srgbClr val="C0000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ectangle 15"/>
          <p:cNvSpPr/>
          <p:nvPr/>
        </p:nvSpPr>
        <p:spPr>
          <a:xfrm>
            <a:off x="4603901" y="4733258"/>
            <a:ext cx="826242" cy="324350"/>
          </a:xfrm>
          <a:prstGeom prst="rect">
            <a:avLst/>
          </a:prstGeom>
          <a:solidFill>
            <a:srgbClr val="0070C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ectangle 16"/>
          <p:cNvSpPr/>
          <p:nvPr/>
        </p:nvSpPr>
        <p:spPr>
          <a:xfrm>
            <a:off x="4603901" y="5106237"/>
            <a:ext cx="826242" cy="324350"/>
          </a:xfrm>
          <a:prstGeom prst="rect">
            <a:avLst/>
          </a:prstGeom>
          <a:solidFill>
            <a:srgbClr val="C0000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ectangle 17"/>
          <p:cNvSpPr/>
          <p:nvPr/>
        </p:nvSpPr>
        <p:spPr>
          <a:xfrm>
            <a:off x="4603901" y="5461169"/>
            <a:ext cx="826242" cy="324350"/>
          </a:xfrm>
          <a:prstGeom prst="rect">
            <a:avLst/>
          </a:prstGeom>
          <a:solidFill>
            <a:srgbClr val="0070C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ectangle 18"/>
          <p:cNvSpPr/>
          <p:nvPr/>
        </p:nvSpPr>
        <p:spPr>
          <a:xfrm>
            <a:off x="4603901" y="5834148"/>
            <a:ext cx="826242" cy="324350"/>
          </a:xfrm>
          <a:prstGeom prst="rect">
            <a:avLst/>
          </a:prstGeom>
          <a:solidFill>
            <a:srgbClr val="C00000">
              <a:alpha val="21000"/>
            </a:srgbClr>
          </a:soli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653944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8" grpId="0" animBg="1"/>
      <p:bldP spid="9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18" grpId="0" animBg="1"/>
      <p:bldP spid="19" grpId="0" animBg="1"/>
    </p:bldLst>
  </p:timing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“Short Circuit” Evaluation</a:t>
            </a:r>
            <a:endParaRPr lang="en-US" dirty="0"/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2832982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Short Circuit Evaluation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r>
              <a:rPr lang="en-US" dirty="0"/>
              <a:t>” statements short circuit </a:t>
            </a:r>
            <a:r>
              <a:rPr lang="en-US" dirty="0" smtClean="0"/>
              <a:t>as soon as an expression </a:t>
            </a:r>
            <a:r>
              <a:rPr lang="en-US" dirty="0"/>
              <a:t>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</a:p>
          <a:p>
            <a:endParaRPr lang="en-US" dirty="0" smtClean="0"/>
          </a:p>
          <a:p>
            <a:r>
              <a:rPr lang="en-US" dirty="0" smtClean="0"/>
              <a:t>“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r>
              <a:rPr lang="en-US" dirty="0"/>
              <a:t>” statements short circuit </a:t>
            </a:r>
            <a:r>
              <a:rPr lang="en-US" dirty="0" smtClean="0"/>
              <a:t>as soon as an expression </a:t>
            </a:r>
            <a:r>
              <a:rPr lang="en-US" dirty="0"/>
              <a:t>evaluates to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49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6028583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en-US" dirty="0" smtClean="0"/>
              <a:t>Quick Note about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Subtitle 5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68305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and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and (b or c)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 false won’t 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50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42877736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Short Circuiting –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Notice that in the expression:</a:t>
            </a:r>
          </a:p>
          <a:p>
            <a:pPr marL="457200" lvl="1" indent="0">
              <a:buNone/>
            </a:pP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bool1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= a </a:t>
            </a:r>
            <a:r>
              <a:rPr lang="en-US" sz="3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or (b </a:t>
            </a:r>
            <a:r>
              <a:rPr lang="en-US" sz="3200" b="1" dirty="0">
                <a:latin typeface="Courier New" panose="02070309020205020404" pitchFamily="49" charset="0"/>
                <a:cs typeface="Courier New" panose="02070309020205020404" pitchFamily="49" charset="0"/>
              </a:rPr>
              <a:t>or c)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If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a </a:t>
            </a:r>
            <a:r>
              <a:rPr lang="en-US" dirty="0"/>
              <a:t>is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r>
              <a:rPr lang="en-US" dirty="0"/>
              <a:t>The rest of the expression doesn’t </a:t>
            </a:r>
            <a:r>
              <a:rPr lang="en-US" dirty="0" smtClean="0"/>
              <a:t>matter</a:t>
            </a:r>
            <a:endParaRPr lang="en-US" dirty="0"/>
          </a:p>
          <a:p>
            <a:pPr lvl="3"/>
            <a:endParaRPr lang="en-US" dirty="0" smtClean="0"/>
          </a:p>
          <a:p>
            <a:r>
              <a:rPr lang="en-US" dirty="0" smtClean="0"/>
              <a:t>Python </a:t>
            </a:r>
            <a:r>
              <a:rPr lang="en-US" dirty="0"/>
              <a:t>will realize this, and if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a </a:t>
            </a:r>
            <a:r>
              <a:rPr lang="en-US" dirty="0"/>
              <a:t>is </a:t>
            </a:r>
            <a:r>
              <a:rPr lang="en-US" dirty="0" smtClean="0"/>
              <a:t>true </a:t>
            </a:r>
            <a:br>
              <a:rPr lang="en-US" dirty="0" smtClean="0"/>
            </a:br>
            <a:r>
              <a:rPr lang="en-US" dirty="0" smtClean="0"/>
              <a:t>won’t </a:t>
            </a:r>
            <a:r>
              <a:rPr lang="en-US" dirty="0"/>
              <a:t>bother with the rest of the </a:t>
            </a:r>
            <a:r>
              <a:rPr lang="en-US" dirty="0" smtClean="0"/>
              <a:t>expression</a:t>
            </a:r>
            <a:endParaRPr lang="en-US" dirty="0"/>
          </a:p>
          <a:p>
            <a:endParaRPr 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51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8588683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Given: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a = 4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b = 5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c = 6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d = 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e = False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52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87653" y="2866029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8861" y="2404364"/>
            <a:ext cx="405591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bool1 = d and (a &gt; 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618861" y="3311872"/>
            <a:ext cx="5161991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bool2 = (not d) or (b != c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618861" y="4319999"/>
            <a:ext cx="645240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bool3 = (d and (not e)) or (a &gt; 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2618861" y="5308075"/>
            <a:ext cx="663675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bool4 = (</a:t>
            </a:r>
            <a:r>
              <a:rPr lang="en-US" sz="2400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a%b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==2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) and ((not d) or e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  <a:endParaRPr lang="en-US" sz="24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4187653" y="5775524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4187652" y="3779321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87653" y="4787449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1567796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  <p:bldP spid="10" grpId="0"/>
      <p:bldP spid="11" grpId="0"/>
      <p:bldP spid="12" grpId="0"/>
    </p:bld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More </a:t>
            </a:r>
            <a:r>
              <a:rPr lang="en-US" dirty="0" err="1" smtClean="0"/>
              <a:t>More</a:t>
            </a:r>
            <a:r>
              <a:rPr lang="en-US" dirty="0" smtClean="0"/>
              <a:t> Practice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sz="2800" dirty="0"/>
              <a:t>Given: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a = 4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b = 5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c = 6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d = True</a:t>
            </a:r>
          </a:p>
          <a:p>
            <a:pPr marL="400050" lvl="1" indent="0">
              <a:spcBef>
                <a:spcPts val="0"/>
              </a:spcBef>
              <a:buNone/>
            </a:pPr>
            <a:r>
              <a:rPr lang="en-US" dirty="0"/>
              <a:t>e = False</a:t>
            </a:r>
          </a:p>
          <a:p>
            <a:pPr marL="0" indent="0">
              <a:buNone/>
            </a:pPr>
            <a:endParaRPr lang="en-US" sz="28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53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87653" y="2866029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2618861" y="2404364"/>
            <a:ext cx="608371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bool1 = (d + d) &gt;= 2 and (not e)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2618861" y="3311872"/>
            <a:ext cx="626806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bool2 = (not e) and (6*d 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12/2)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2618861" y="4319999"/>
            <a:ext cx="5715026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>
                <a:latin typeface="Courier New" panose="02070309020205020404" pitchFamily="49" charset="0"/>
                <a:cs typeface="Courier New" panose="02070309020205020404" pitchFamily="49" charset="0"/>
              </a:rPr>
              <a:t>bool3 = (d or (e)) and (a &gt; b)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87652" y="3779321"/>
            <a:ext cx="922047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True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4187653" y="4787449"/>
            <a:ext cx="1106393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b="1" dirty="0" smtClean="0">
                <a:solidFill>
                  <a:srgbClr val="FF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False</a:t>
            </a:r>
            <a:endParaRPr lang="en-US" sz="2400" b="1" dirty="0">
              <a:solidFill>
                <a:srgbClr val="FF0000"/>
              </a:solidFill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3593441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11" grpId="0"/>
      <p:bldP spid="12" grpId="0"/>
    </p:bldLst>
  </p:timing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Decision Making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/>
              <a:t>So, why do we care about comparison operators and logical operators so much</a:t>
            </a:r>
            <a:r>
              <a:rPr lang="en-US" dirty="0" smtClean="0"/>
              <a:t>?</a:t>
            </a:r>
          </a:p>
          <a:p>
            <a:pPr lvl="3"/>
            <a:endParaRPr lang="en-US" dirty="0"/>
          </a:p>
          <a:p>
            <a:r>
              <a:rPr lang="en-US" dirty="0" smtClean="0"/>
              <a:t>We can use them to </a:t>
            </a:r>
            <a:r>
              <a:rPr lang="en-US" i="1" dirty="0" smtClean="0"/>
              <a:t>control</a:t>
            </a:r>
            <a:r>
              <a:rPr lang="en-US" dirty="0" smtClean="0"/>
              <a:t> how our </a:t>
            </a:r>
            <a:br>
              <a:rPr lang="en-US" dirty="0" smtClean="0"/>
            </a:br>
            <a:r>
              <a:rPr lang="en-US" dirty="0" smtClean="0"/>
              <a:t>program works and what code it runs</a:t>
            </a:r>
          </a:p>
          <a:p>
            <a:pPr lvl="1"/>
            <a:r>
              <a:rPr lang="en-US" sz="3200" dirty="0" smtClean="0"/>
              <a:t>We’ll discuss this next time</a:t>
            </a:r>
            <a:endParaRPr lang="en-US" sz="3200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54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5013679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Announcements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Your Lab 2 is meeting this week!</a:t>
            </a:r>
          </a:p>
          <a:p>
            <a:pPr lvl="1"/>
            <a:r>
              <a:rPr lang="en-US" dirty="0" smtClean="0"/>
              <a:t>Make sure you attend your correct section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2 is out</a:t>
            </a:r>
          </a:p>
          <a:p>
            <a:pPr lvl="1"/>
            <a:r>
              <a:rPr lang="en-US" dirty="0" smtClean="0"/>
              <a:t>Due by Monday (Feb 15th) at 8:59:59 PM</a:t>
            </a:r>
          </a:p>
          <a:p>
            <a:pPr lvl="3"/>
            <a:endParaRPr lang="en-US" dirty="0" smtClean="0"/>
          </a:p>
          <a:p>
            <a:r>
              <a:rPr lang="en-US" dirty="0" smtClean="0"/>
              <a:t>Homework 2 is on Blackboard</a:t>
            </a:r>
          </a:p>
          <a:p>
            <a:pPr lvl="1"/>
            <a:r>
              <a:rPr lang="en-US" dirty="0"/>
              <a:t>Complete Academic Integrity Quiz to see HW2</a:t>
            </a:r>
          </a:p>
          <a:p>
            <a:pPr lvl="1"/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55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7924878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Evaluate these expressions – do them </a:t>
            </a:r>
            <a:br>
              <a:rPr lang="en-US" dirty="0" smtClean="0"/>
            </a:br>
            <a:r>
              <a:rPr lang="en-US" dirty="0" smtClean="0"/>
              <a:t>yourself before testing them in Python!</a:t>
            </a:r>
          </a:p>
          <a:p>
            <a:pPr lvl="3"/>
            <a:endParaRPr lang="en-US" dirty="0" smtClean="0"/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False and False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== 1 or 2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1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and 1 == 1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False and 0 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== 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0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True or 1 == 1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"test" == "</a:t>
            </a:r>
            <a:r>
              <a:rPr lang="en-US" sz="18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testing"</a:t>
            </a: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/>
            </a:r>
            <a:b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</a:b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not ("testing" == "testing" and "Zed" == "Cool Guy")</a:t>
            </a:r>
          </a:p>
          <a:p>
            <a:pPr marL="457200" lvl="1" indent="0">
              <a:spcBef>
                <a:spcPts val="600"/>
              </a:spcBef>
              <a:buNone/>
            </a:pPr>
            <a:r>
              <a:rPr lang="en-US" sz="1800" b="1" dirty="0">
                <a:latin typeface="Courier New" panose="02070309020205020404" pitchFamily="49" charset="0"/>
                <a:cs typeface="Courier New" panose="02070309020205020404" pitchFamily="49" charset="0"/>
              </a:rPr>
              <a:t>1 == 1 and (not ("testing" == 1 or 1 == 0))</a:t>
            </a:r>
            <a:endParaRPr lang="en-US" sz="18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endParaRPr lang="en-US" sz="2000" dirty="0"/>
          </a:p>
          <a:p>
            <a:endParaRPr lang="en-US" dirty="0" smtClean="0"/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56</a:t>
            </a:fld>
            <a:endParaRPr lang="en-US" altLang="en-US"/>
          </a:p>
        </p:txBody>
      </p:sp>
      <p:sp>
        <p:nvSpPr>
          <p:cNvPr id="5" name="TextBox 4"/>
          <p:cNvSpPr txBox="1"/>
          <p:nvPr/>
        </p:nvSpPr>
        <p:spPr>
          <a:xfrm>
            <a:off x="4187069" y="3392905"/>
            <a:ext cx="4439654" cy="20108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>
              <a:spcBef>
                <a:spcPts val="400"/>
              </a:spcBef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"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test" == 1</a:t>
            </a:r>
          </a:p>
          <a:p>
            <a:pPr>
              <a:spcBef>
                <a:spcPts val="400"/>
              </a:spcBef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(True and False)</a:t>
            </a:r>
          </a:p>
          <a:p>
            <a:pPr>
              <a:spcBef>
                <a:spcPts val="400"/>
              </a:spcBef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not (1 == 1 and 0 &gt;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1)</a:t>
            </a:r>
          </a:p>
          <a:p>
            <a:pPr>
              <a:spcBef>
                <a:spcPts val="400"/>
              </a:spcBef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not (10 == 1 or 1000 == 1000)</a:t>
            </a:r>
          </a:p>
          <a:p>
            <a:pPr>
              <a:spcBef>
                <a:spcPts val="400"/>
              </a:spcBef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not (1 &lt;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10 or 3 == 4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>
              <a:spcBef>
                <a:spcPts val="400"/>
              </a:spcBef>
            </a:pP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1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&gt;= </a:t>
            </a:r>
            <a:r>
              <a:rPr 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0 and 2 == 1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948488" y="6457890"/>
            <a:ext cx="6643437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lvl="1"/>
            <a:r>
              <a:rPr lang="en-US" sz="2000" dirty="0" smtClean="0"/>
              <a:t>From: http</a:t>
            </a:r>
            <a:r>
              <a:rPr lang="en-US" sz="2000" dirty="0"/>
              <a:t>://learnpythonthehardway.org/book/ex28.html</a:t>
            </a:r>
          </a:p>
        </p:txBody>
      </p:sp>
    </p:spTree>
    <p:extLst>
      <p:ext uri="{BB962C8B-B14F-4D97-AF65-F5344CB8AC3E}">
        <p14:creationId xmlns:p14="http://schemas.microsoft.com/office/powerpoint/2010/main" val="25688959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Practice Problems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Create and fill out truth tables for the following Boolean expressions</a:t>
            </a:r>
          </a:p>
          <a:p>
            <a:pPr lvl="1"/>
            <a:r>
              <a:rPr lang="en-US" dirty="0" smtClean="0"/>
              <a:t>Try it with and without using short circuiting!</a:t>
            </a:r>
          </a:p>
          <a:p>
            <a:pPr lvl="3"/>
            <a:endParaRPr lang="en-US" dirty="0"/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b or c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not a and not b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or (b and not c)</a:t>
            </a:r>
          </a:p>
          <a:p>
            <a:pPr marL="457200" lvl="1" indent="0">
              <a:buNone/>
            </a:pP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a and (b or c) and not d</a:t>
            </a:r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57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187306985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In Lab 1, we introduced the code</a:t>
            </a:r>
          </a:p>
          <a:p>
            <a:pPr marL="457200" lvl="1" indent="0">
              <a:buNone/>
            </a:pPr>
            <a:r>
              <a:rPr lang="en-US" b="1" dirty="0" err="1" smtClean="0"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main():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sz="3200" dirty="0" smtClean="0"/>
              <a:t>as the first line of code in our file</a:t>
            </a:r>
            <a:endParaRPr lang="en-US" dirty="0" smtClean="0"/>
          </a:p>
          <a:p>
            <a:pPr lvl="3"/>
            <a:endParaRPr lang="en-US" dirty="0" smtClean="0"/>
          </a:p>
          <a:p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 is an example of a </a:t>
            </a:r>
            <a:r>
              <a:rPr lang="en-US" b="1" dirty="0" smtClean="0"/>
              <a:t>function</a:t>
            </a:r>
            <a:endParaRPr lang="en-US" dirty="0" smtClean="0"/>
          </a:p>
          <a:p>
            <a:r>
              <a:rPr lang="en-US" dirty="0" smtClean="0"/>
              <a:t>We can use functions to organize our code</a:t>
            </a:r>
            <a:endParaRPr lang="en-US" b="1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6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9058615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Functions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We’ll cover functions in more detail later</a:t>
            </a:r>
          </a:p>
          <a:p>
            <a:endParaRPr lang="en-US" dirty="0"/>
          </a:p>
          <a:p>
            <a:r>
              <a:rPr lang="en-US" dirty="0" smtClean="0"/>
              <a:t>For now, think of them as something similar to a variable</a:t>
            </a:r>
          </a:p>
          <a:p>
            <a:pPr lvl="1"/>
            <a:r>
              <a:rPr lang="en-US" sz="3200" dirty="0" smtClean="0"/>
              <a:t>Variables hold data</a:t>
            </a:r>
          </a:p>
          <a:p>
            <a:pPr lvl="1"/>
            <a:r>
              <a:rPr lang="en-US" sz="3200" dirty="0" smtClean="0"/>
              <a:t>Functions hold code</a:t>
            </a:r>
            <a:endParaRPr lang="en-US" sz="3200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7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26943778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Calling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</a:t>
            </a:r>
            <a:endParaRPr lang="en-US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 smtClean="0"/>
              <a:t>With variables, we use the variable name to access the data they store</a:t>
            </a:r>
          </a:p>
          <a:p>
            <a:endParaRPr lang="en-US" dirty="0"/>
          </a:p>
          <a:p>
            <a:r>
              <a:rPr lang="en-US" dirty="0" smtClean="0"/>
              <a:t>We must do the same with functions like 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r>
              <a:rPr lang="en-US" dirty="0" smtClean="0"/>
              <a:t>, using the function name to execute the code they store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8</a:t>
            </a:fld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25617560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Using</a:t>
            </a:r>
            <a:r>
              <a:rPr 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dirty="0" smtClean="0"/>
              <a:t>for Your Code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altLang="en-US" dirty="0" smtClean="0"/>
              <a:t>From now on, </a:t>
            </a:r>
            <a:r>
              <a:rPr lang="en-US" altLang="en-US" dirty="0"/>
              <a:t>use</a:t>
            </a:r>
            <a:r>
              <a:rPr lang="en-US" altLang="en-US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 </a:t>
            </a:r>
            <a:r>
              <a:rPr lang="en-US" altLang="en-US" dirty="0" smtClean="0"/>
              <a:t>in your code:</a:t>
            </a:r>
          </a:p>
          <a:p>
            <a:endParaRPr lang="en-US" altLang="en-US" dirty="0" smtClean="0"/>
          </a:p>
          <a:p>
            <a:pPr marL="457200" lvl="1" indent="0">
              <a:buNone/>
            </a:pPr>
            <a:endParaRPr lang="en-US" altLang="en-US" sz="2000" b="1" dirty="0" smtClean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err="1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def</a:t>
            </a:r>
            <a:r>
              <a:rPr lang="en-US" altLang="en-US" sz="2200" b="1" dirty="0" smtClean="0">
                <a:solidFill>
                  <a:srgbClr val="0000FF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main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():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class = </a:t>
            </a:r>
            <a:r>
              <a:rPr lang="en-US" altLang="en-US" sz="2200" b="1" dirty="0" err="1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int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smtClean="0">
                <a:solidFill>
                  <a:srgbClr val="C00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input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(</a:t>
            </a:r>
            <a:r>
              <a:rPr lang="en-US" alt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"What class is this? "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r>
              <a:rPr lang="en-US" altLang="en-US" sz="2200" b="1" dirty="0">
                <a:latin typeface="Courier New" panose="02070309020205020404" pitchFamily="49" charset="0"/>
                <a:cs typeface="Courier New" panose="02070309020205020404" pitchFamily="49" charset="0"/>
              </a:rPr>
              <a:t> 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  print(class, </a:t>
            </a:r>
            <a:r>
              <a:rPr lang="en-US" altLang="en-US" sz="2200" b="1" dirty="0" smtClean="0">
                <a:solidFill>
                  <a:srgbClr val="008000"/>
                </a:solidFill>
                <a:latin typeface="Courier New" panose="02070309020205020404" pitchFamily="49" charset="0"/>
                <a:cs typeface="Courier New" panose="02070309020205020404" pitchFamily="49" charset="0"/>
              </a:rPr>
              <a:t>"is awesome!"</a:t>
            </a: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)</a:t>
            </a:r>
          </a:p>
          <a:p>
            <a:pPr marL="457200" lvl="1" indent="0">
              <a:buNone/>
            </a:pP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pPr marL="457200" lvl="1" indent="0">
              <a:buNone/>
            </a:pPr>
            <a:r>
              <a:rPr lang="en-US" altLang="en-US" sz="22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main()</a:t>
            </a:r>
            <a:endParaRPr lang="en-US" altLang="en-US" sz="2200" b="1" dirty="0">
              <a:latin typeface="Courier New" panose="02070309020205020404" pitchFamily="49" charset="0"/>
              <a:cs typeface="Courier New" panose="02070309020205020404" pitchFamily="49" charset="0"/>
            </a:endParaRPr>
          </a:p>
          <a:p>
            <a:endParaRPr lang="en-US" altLang="en-US" dirty="0"/>
          </a:p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9BA9C6D-FA02-438E-B37E-110BEE5292AE}" type="slidenum">
              <a:rPr lang="en-US" altLang="en-US" smtClean="0"/>
              <a:pPr/>
              <a:t>9</a:t>
            </a:fld>
            <a:endParaRPr lang="en-US" altLang="en-US"/>
          </a:p>
        </p:txBody>
      </p:sp>
      <p:sp>
        <p:nvSpPr>
          <p:cNvPr id="6" name="Rounded Rectangle 5"/>
          <p:cNvSpPr/>
          <p:nvPr/>
        </p:nvSpPr>
        <p:spPr>
          <a:xfrm>
            <a:off x="902367" y="3489160"/>
            <a:ext cx="2033338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ounded Rectangle 7"/>
          <p:cNvSpPr/>
          <p:nvPr/>
        </p:nvSpPr>
        <p:spPr>
          <a:xfrm>
            <a:off x="902367" y="5091369"/>
            <a:ext cx="1179096" cy="445165"/>
          </a:xfrm>
          <a:prstGeom prst="roundRect">
            <a:avLst/>
          </a:prstGeom>
          <a:noFill/>
          <a:ln w="57150">
            <a:solidFill>
              <a:srgbClr val="0070C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/>
          <p:cNvSpPr txBox="1"/>
          <p:nvPr/>
        </p:nvSpPr>
        <p:spPr>
          <a:xfrm>
            <a:off x="2755228" y="3201954"/>
            <a:ext cx="46923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declaring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1979196" y="5440283"/>
            <a:ext cx="4692317" cy="461665"/>
          </a:xfrm>
          <a:prstGeom prst="rect">
            <a:avLst/>
          </a:prstGeom>
          <a:solidFill>
            <a:schemeClr val="bg2"/>
          </a:solidFill>
          <a:ln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calling our</a:t>
            </a:r>
            <a:r>
              <a:rPr lang="en-US" sz="2400" b="1" dirty="0" smtClean="0">
                <a:latin typeface="Courier New" panose="02070309020205020404" pitchFamily="49" charset="0"/>
                <a:cs typeface="Courier New" panose="02070309020205020404" pitchFamily="49" charset="0"/>
              </a:rPr>
              <a:t> main() </a:t>
            </a:r>
            <a:r>
              <a:rPr lang="en-US" sz="2400" dirty="0" smtClean="0">
                <a:latin typeface="+mj-lt"/>
                <a:cs typeface="Courier New" panose="02070309020205020404" pitchFamily="49" charset="0"/>
              </a:rPr>
              <a:t>function</a:t>
            </a:r>
            <a:endParaRPr lang="en-US" sz="2400" b="1" dirty="0">
              <a:latin typeface="+mj-lt"/>
              <a:cs typeface="Courier New" panose="02070309020205020404" pitchFamily="49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27247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8" grpId="0" animBg="1"/>
      <p:bldP spid="5" grpId="0" animBg="1"/>
      <p:bldP spid="7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16625</TotalTime>
  <Words>1837</Words>
  <Application>Microsoft Office PowerPoint</Application>
  <PresentationFormat>On-screen Show (4:3)</PresentationFormat>
  <Paragraphs>637</Paragraphs>
  <Slides>57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57</vt:i4>
      </vt:variant>
    </vt:vector>
  </HeadingPairs>
  <TitlesOfParts>
    <vt:vector size="58" baseType="lpstr">
      <vt:lpstr>Office Theme</vt:lpstr>
      <vt:lpstr>CMSC201  Computer Science I for Majors  Lecture 05 – Comparison Operators and Boolean (Logical) Operators</vt:lpstr>
      <vt:lpstr>Last Class We Covered</vt:lpstr>
      <vt:lpstr>Any Questions from Last Time?</vt:lpstr>
      <vt:lpstr>Today’s Objectives</vt:lpstr>
      <vt:lpstr>Quick Note about main()</vt:lpstr>
      <vt:lpstr>main()</vt:lpstr>
      <vt:lpstr>Functions</vt:lpstr>
      <vt:lpstr>Calling main()</vt:lpstr>
      <vt:lpstr>Using main() for Your Code</vt:lpstr>
      <vt:lpstr>Review: Control Structures &amp; Operators</vt:lpstr>
      <vt:lpstr>Control Structures</vt:lpstr>
      <vt:lpstr>Control Structures: Flowcharts</vt:lpstr>
      <vt:lpstr>Types of Operators in Python</vt:lpstr>
      <vt:lpstr>Comparison Operators</vt:lpstr>
      <vt:lpstr>Vocabulary</vt:lpstr>
      <vt:lpstr>Vocabulary</vt:lpstr>
      <vt:lpstr>Comparison Operators</vt:lpstr>
      <vt:lpstr>Comparison Examples</vt:lpstr>
      <vt:lpstr>List of Operators</vt:lpstr>
      <vt:lpstr>Comparison Examples (Continued)</vt:lpstr>
      <vt:lpstr>Comparison Examples (Continued)</vt:lpstr>
      <vt:lpstr>Comparison vs Assignment</vt:lpstr>
      <vt:lpstr>Equals vs Equivalence</vt:lpstr>
      <vt:lpstr>Comparison Operator Examples</vt:lpstr>
      <vt:lpstr>Comparison Operators and Simple Data Types</vt:lpstr>
      <vt:lpstr>“Value” of Boolean Variables</vt:lpstr>
      <vt:lpstr>“Value” of Boolean Variables</vt:lpstr>
      <vt:lpstr>Comparison Operation Examples</vt:lpstr>
      <vt:lpstr>More Comparison Operation Examples</vt:lpstr>
      <vt:lpstr>Logical Operators</vt:lpstr>
      <vt:lpstr>Logical Operators</vt:lpstr>
      <vt:lpstr>Logical Operators – and</vt:lpstr>
      <vt:lpstr>Logical Operators – and</vt:lpstr>
      <vt:lpstr>Logical Operators – and</vt:lpstr>
      <vt:lpstr>Logical Operators – and</vt:lpstr>
      <vt:lpstr>Examples of and</vt:lpstr>
      <vt:lpstr>More Examples of and</vt:lpstr>
      <vt:lpstr>Logical Operators – or</vt:lpstr>
      <vt:lpstr>Logical Operators – or</vt:lpstr>
      <vt:lpstr>Logical Operators – or</vt:lpstr>
      <vt:lpstr>Examples of or</vt:lpstr>
      <vt:lpstr>Usage Example</vt:lpstr>
      <vt:lpstr>Logical Operators – not</vt:lpstr>
      <vt:lpstr>Complex Expressions</vt:lpstr>
      <vt:lpstr>Complex Expression Example</vt:lpstr>
      <vt:lpstr>Complex Expression Example</vt:lpstr>
      <vt:lpstr>Truth Table Layout</vt:lpstr>
      <vt:lpstr>“Short Circuit” Evaluation</vt:lpstr>
      <vt:lpstr>Short Circuit Evaluation</vt:lpstr>
      <vt:lpstr>Short Circuiting – and</vt:lpstr>
      <vt:lpstr>Short Circuiting – or</vt:lpstr>
      <vt:lpstr>More Practice</vt:lpstr>
      <vt:lpstr>More More Practice</vt:lpstr>
      <vt:lpstr>Decision Making</vt:lpstr>
      <vt:lpstr>Announcements</vt:lpstr>
      <vt:lpstr>Practice Problems</vt:lpstr>
      <vt:lpstr>Practice Problems</vt:lpstr>
    </vt:vector>
  </TitlesOfParts>
  <Company>UMBC</Company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Katherine Gibson</dc:creator>
  <cp:lastModifiedBy>Katie</cp:lastModifiedBy>
  <cp:revision>195</cp:revision>
  <dcterms:created xsi:type="dcterms:W3CDTF">2014-05-05T14:25:42Z</dcterms:created>
  <dcterms:modified xsi:type="dcterms:W3CDTF">2016-02-12T04:48:29Z</dcterms:modified>
</cp:coreProperties>
</file>